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70" r:id="rId3"/>
    <p:sldId id="271" r:id="rId4"/>
    <p:sldId id="283" r:id="rId5"/>
    <p:sldId id="279" r:id="rId6"/>
    <p:sldId id="280" r:id="rId7"/>
    <p:sldId id="282" r:id="rId8"/>
    <p:sldId id="276" r:id="rId9"/>
    <p:sldId id="287" r:id="rId10"/>
    <p:sldId id="27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94A"/>
    <a:srgbClr val="EB4528"/>
    <a:srgbClr val="952C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00" autoAdjust="0"/>
    <p:restoredTop sz="94660"/>
  </p:normalViewPr>
  <p:slideViewPr>
    <p:cSldViewPr snapToGrid="0">
      <p:cViewPr varScale="1">
        <p:scale>
          <a:sx n="114" d="100"/>
          <a:sy n="114" d="100"/>
        </p:scale>
        <p:origin x="19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FFC36B-316E-F344-BC36-79F929C91220}" type="doc">
      <dgm:prSet loTypeId="urn:microsoft.com/office/officeart/2005/8/layout/gear1" loCatId="" qsTypeId="urn:microsoft.com/office/officeart/2005/8/quickstyle/simple4" qsCatId="simple" csTypeId="urn:microsoft.com/office/officeart/2005/8/colors/accent0_3" csCatId="mainScheme" phldr="1"/>
      <dgm:spPr/>
    </dgm:pt>
    <dgm:pt modelId="{8626531A-11CD-774C-9180-75629D8E60A5}">
      <dgm:prSet phldrT="[Text]"/>
      <dgm:spPr/>
      <dgm:t>
        <a:bodyPr/>
        <a:lstStyle/>
        <a:p>
          <a:r>
            <a:rPr lang="en-US" dirty="0"/>
            <a:t>Customer</a:t>
          </a:r>
        </a:p>
      </dgm:t>
    </dgm:pt>
    <dgm:pt modelId="{9551DAC3-099D-794B-AE56-4A99AC7B0BC8}" type="parTrans" cxnId="{72292325-192F-6B41-B5A9-1779DBF86B45}">
      <dgm:prSet/>
      <dgm:spPr/>
      <dgm:t>
        <a:bodyPr/>
        <a:lstStyle/>
        <a:p>
          <a:endParaRPr lang="en-US"/>
        </a:p>
      </dgm:t>
    </dgm:pt>
    <dgm:pt modelId="{05FAF7AC-89E9-924C-90AB-E79891310CA4}" type="sibTrans" cxnId="{72292325-192F-6B41-B5A9-1779DBF86B45}">
      <dgm:prSet/>
      <dgm:spPr/>
      <dgm:t>
        <a:bodyPr/>
        <a:lstStyle/>
        <a:p>
          <a:endParaRPr lang="en-US"/>
        </a:p>
      </dgm:t>
    </dgm:pt>
    <dgm:pt modelId="{5978602A-7C0C-6E48-B27C-655D869F729D}">
      <dgm:prSet phldrT="[Text]"/>
      <dgm:spPr/>
      <dgm:t>
        <a:bodyPr/>
        <a:lstStyle/>
        <a:p>
          <a:r>
            <a:rPr lang="en-US" dirty="0" err="1"/>
            <a:t>Jumpman</a:t>
          </a:r>
          <a:endParaRPr lang="en-US" dirty="0"/>
        </a:p>
      </dgm:t>
    </dgm:pt>
    <dgm:pt modelId="{B40114B4-790F-294A-BDD9-85118469EC50}" type="parTrans" cxnId="{EABBC7FA-C137-4E4B-B37C-C5DACFA8CEAD}">
      <dgm:prSet/>
      <dgm:spPr/>
      <dgm:t>
        <a:bodyPr/>
        <a:lstStyle/>
        <a:p>
          <a:endParaRPr lang="en-US"/>
        </a:p>
      </dgm:t>
    </dgm:pt>
    <dgm:pt modelId="{66F86862-8044-7D43-9B50-0C142A641C9C}" type="sibTrans" cxnId="{EABBC7FA-C137-4E4B-B37C-C5DACFA8CEAD}">
      <dgm:prSet/>
      <dgm:spPr/>
      <dgm:t>
        <a:bodyPr/>
        <a:lstStyle/>
        <a:p>
          <a:endParaRPr lang="en-US"/>
        </a:p>
      </dgm:t>
    </dgm:pt>
    <dgm:pt modelId="{2BF1C92B-E91B-F94C-A8C1-0F1F8CD8FED7}">
      <dgm:prSet phldrT="[Text]"/>
      <dgm:spPr/>
      <dgm:t>
        <a:bodyPr/>
        <a:lstStyle/>
        <a:p>
          <a:r>
            <a:rPr lang="en-US" dirty="0"/>
            <a:t>Merchant</a:t>
          </a:r>
        </a:p>
      </dgm:t>
    </dgm:pt>
    <dgm:pt modelId="{03335ECF-EF42-E340-BDB6-1F90CA29B976}" type="parTrans" cxnId="{8DCAC0E2-5128-754F-BFC6-D40784497B8B}">
      <dgm:prSet/>
      <dgm:spPr/>
      <dgm:t>
        <a:bodyPr/>
        <a:lstStyle/>
        <a:p>
          <a:endParaRPr lang="en-US"/>
        </a:p>
      </dgm:t>
    </dgm:pt>
    <dgm:pt modelId="{AF51DAD0-026E-9C46-87B4-8A36A687A20A}" type="sibTrans" cxnId="{8DCAC0E2-5128-754F-BFC6-D40784497B8B}">
      <dgm:prSet/>
      <dgm:spPr/>
      <dgm:t>
        <a:bodyPr/>
        <a:lstStyle/>
        <a:p>
          <a:endParaRPr lang="en-US"/>
        </a:p>
      </dgm:t>
    </dgm:pt>
    <dgm:pt modelId="{01E922BF-A93C-2D41-A653-77E78937D6ED}" type="pres">
      <dgm:prSet presAssocID="{C3FFC36B-316E-F344-BC36-79F929C91220}" presName="composite" presStyleCnt="0">
        <dgm:presLayoutVars>
          <dgm:chMax val="3"/>
          <dgm:animLvl val="lvl"/>
          <dgm:resizeHandles val="exact"/>
        </dgm:presLayoutVars>
      </dgm:prSet>
      <dgm:spPr/>
    </dgm:pt>
    <dgm:pt modelId="{478D163A-4404-A544-B704-FB67493D9F04}" type="pres">
      <dgm:prSet presAssocID="{8626531A-11CD-774C-9180-75629D8E60A5}" presName="gear1" presStyleLbl="node1" presStyleIdx="0" presStyleCnt="3" custScaleX="76717" custScaleY="71227">
        <dgm:presLayoutVars>
          <dgm:chMax val="1"/>
          <dgm:bulletEnabled val="1"/>
        </dgm:presLayoutVars>
      </dgm:prSet>
      <dgm:spPr/>
    </dgm:pt>
    <dgm:pt modelId="{EDA4FD2B-0009-0B49-AD8E-363AFF76A674}" type="pres">
      <dgm:prSet presAssocID="{8626531A-11CD-774C-9180-75629D8E60A5}" presName="gear1srcNode" presStyleLbl="node1" presStyleIdx="0" presStyleCnt="3"/>
      <dgm:spPr/>
    </dgm:pt>
    <dgm:pt modelId="{E29684C4-07AE-FF4E-BA65-5F2D7FF97EF5}" type="pres">
      <dgm:prSet presAssocID="{8626531A-11CD-774C-9180-75629D8E60A5}" presName="gear1dstNode" presStyleLbl="node1" presStyleIdx="0" presStyleCnt="3"/>
      <dgm:spPr/>
    </dgm:pt>
    <dgm:pt modelId="{B73E9947-EBE9-5548-9418-AF97411A6D60}" type="pres">
      <dgm:prSet presAssocID="{5978602A-7C0C-6E48-B27C-655D869F729D}" presName="gear2" presStyleLbl="node1" presStyleIdx="1" presStyleCnt="3">
        <dgm:presLayoutVars>
          <dgm:chMax val="1"/>
          <dgm:bulletEnabled val="1"/>
        </dgm:presLayoutVars>
      </dgm:prSet>
      <dgm:spPr/>
    </dgm:pt>
    <dgm:pt modelId="{27A9E18D-D81A-AA45-A3E4-C3176299AD0B}" type="pres">
      <dgm:prSet presAssocID="{5978602A-7C0C-6E48-B27C-655D869F729D}" presName="gear2srcNode" presStyleLbl="node1" presStyleIdx="1" presStyleCnt="3"/>
      <dgm:spPr/>
    </dgm:pt>
    <dgm:pt modelId="{3789680A-3633-5D4E-B26F-2F097CBF70A0}" type="pres">
      <dgm:prSet presAssocID="{5978602A-7C0C-6E48-B27C-655D869F729D}" presName="gear2dstNode" presStyleLbl="node1" presStyleIdx="1" presStyleCnt="3"/>
      <dgm:spPr/>
    </dgm:pt>
    <dgm:pt modelId="{DE9E936D-34D8-864E-857A-63C653749E6D}" type="pres">
      <dgm:prSet presAssocID="{2BF1C92B-E91B-F94C-A8C1-0F1F8CD8FED7}" presName="gear3" presStyleLbl="node1" presStyleIdx="2" presStyleCnt="3"/>
      <dgm:spPr/>
    </dgm:pt>
    <dgm:pt modelId="{E7545A6E-ACA6-184B-A522-627E8ADE582D}" type="pres">
      <dgm:prSet presAssocID="{2BF1C92B-E91B-F94C-A8C1-0F1F8CD8FED7}" presName="gear3tx" presStyleLbl="node1" presStyleIdx="2" presStyleCnt="3">
        <dgm:presLayoutVars>
          <dgm:chMax val="1"/>
          <dgm:bulletEnabled val="1"/>
        </dgm:presLayoutVars>
      </dgm:prSet>
      <dgm:spPr/>
    </dgm:pt>
    <dgm:pt modelId="{F328B8F8-8663-614A-A260-F520A4E5C201}" type="pres">
      <dgm:prSet presAssocID="{2BF1C92B-E91B-F94C-A8C1-0F1F8CD8FED7}" presName="gear3srcNode" presStyleLbl="node1" presStyleIdx="2" presStyleCnt="3"/>
      <dgm:spPr/>
    </dgm:pt>
    <dgm:pt modelId="{B5DCCA8A-1CAD-5E41-8FFD-4C97263E4AAC}" type="pres">
      <dgm:prSet presAssocID="{2BF1C92B-E91B-F94C-A8C1-0F1F8CD8FED7}" presName="gear3dstNode" presStyleLbl="node1" presStyleIdx="2" presStyleCnt="3"/>
      <dgm:spPr/>
    </dgm:pt>
    <dgm:pt modelId="{25D6E151-E5F6-FF44-B3B6-9B07C3009DA8}" type="pres">
      <dgm:prSet presAssocID="{05FAF7AC-89E9-924C-90AB-E79891310CA4}" presName="connector1" presStyleLbl="sibTrans2D1" presStyleIdx="0" presStyleCnt="3" custAng="19687611" custFlipVert="1" custFlipHor="1" custScaleX="63209" custScaleY="71916" custLinFactNeighborX="-8640" custLinFactNeighborY="5685"/>
      <dgm:spPr/>
    </dgm:pt>
    <dgm:pt modelId="{4AC7600A-DE85-D442-A7F8-7A08DC909722}" type="pres">
      <dgm:prSet presAssocID="{66F86862-8044-7D43-9B50-0C142A641C9C}" presName="connector2" presStyleLbl="sibTrans2D1" presStyleIdx="1" presStyleCnt="3" custAng="20688274" custLinFactNeighborX="-2945" custLinFactNeighborY="9574"/>
      <dgm:spPr/>
    </dgm:pt>
    <dgm:pt modelId="{35E56027-A2FE-9941-8866-203CA46C6964}" type="pres">
      <dgm:prSet presAssocID="{AF51DAD0-026E-9C46-87B4-8A36A687A20A}" presName="connector3" presStyleLbl="sibTrans2D1" presStyleIdx="2" presStyleCnt="3" custAng="7265623" custScaleX="116589" custScaleY="106326" custLinFactNeighborX="3006" custLinFactNeighborY="9483"/>
      <dgm:spPr/>
    </dgm:pt>
  </dgm:ptLst>
  <dgm:cxnLst>
    <dgm:cxn modelId="{0A8A9901-C283-4940-9115-FB5B5CAFA40E}" type="presOf" srcId="{2BF1C92B-E91B-F94C-A8C1-0F1F8CD8FED7}" destId="{E7545A6E-ACA6-184B-A522-627E8ADE582D}" srcOrd="1" destOrd="0" presId="urn:microsoft.com/office/officeart/2005/8/layout/gear1"/>
    <dgm:cxn modelId="{ADFB3910-A52C-4C4D-860B-7759954D6516}" type="presOf" srcId="{5978602A-7C0C-6E48-B27C-655D869F729D}" destId="{27A9E18D-D81A-AA45-A3E4-C3176299AD0B}" srcOrd="1" destOrd="0" presId="urn:microsoft.com/office/officeart/2005/8/layout/gear1"/>
    <dgm:cxn modelId="{E02B5B1F-6D18-2041-8CE2-41A32DAD4BBD}" type="presOf" srcId="{2BF1C92B-E91B-F94C-A8C1-0F1F8CD8FED7}" destId="{DE9E936D-34D8-864E-857A-63C653749E6D}" srcOrd="0" destOrd="0" presId="urn:microsoft.com/office/officeart/2005/8/layout/gear1"/>
    <dgm:cxn modelId="{72292325-192F-6B41-B5A9-1779DBF86B45}" srcId="{C3FFC36B-316E-F344-BC36-79F929C91220}" destId="{8626531A-11CD-774C-9180-75629D8E60A5}" srcOrd="0" destOrd="0" parTransId="{9551DAC3-099D-794B-AE56-4A99AC7B0BC8}" sibTransId="{05FAF7AC-89E9-924C-90AB-E79891310CA4}"/>
    <dgm:cxn modelId="{3B96E432-8382-0344-8068-32D7537F0C07}" type="presOf" srcId="{2BF1C92B-E91B-F94C-A8C1-0F1F8CD8FED7}" destId="{B5DCCA8A-1CAD-5E41-8FFD-4C97263E4AAC}" srcOrd="3" destOrd="0" presId="urn:microsoft.com/office/officeart/2005/8/layout/gear1"/>
    <dgm:cxn modelId="{6D240E5E-ECD2-0C4A-998F-5C7AD840586D}" type="presOf" srcId="{66F86862-8044-7D43-9B50-0C142A641C9C}" destId="{4AC7600A-DE85-D442-A7F8-7A08DC909722}" srcOrd="0" destOrd="0" presId="urn:microsoft.com/office/officeart/2005/8/layout/gear1"/>
    <dgm:cxn modelId="{0EC57164-3562-9046-A3D5-9378BC445D31}" type="presOf" srcId="{2BF1C92B-E91B-F94C-A8C1-0F1F8CD8FED7}" destId="{F328B8F8-8663-614A-A260-F520A4E5C201}" srcOrd="2" destOrd="0" presId="urn:microsoft.com/office/officeart/2005/8/layout/gear1"/>
    <dgm:cxn modelId="{7481AB66-CF05-F34E-843A-EE9DF414B180}" type="presOf" srcId="{05FAF7AC-89E9-924C-90AB-E79891310CA4}" destId="{25D6E151-E5F6-FF44-B3B6-9B07C3009DA8}" srcOrd="0" destOrd="0" presId="urn:microsoft.com/office/officeart/2005/8/layout/gear1"/>
    <dgm:cxn modelId="{6536CA50-3C09-A143-9A6C-85EE7B3BCA93}" type="presOf" srcId="{AF51DAD0-026E-9C46-87B4-8A36A687A20A}" destId="{35E56027-A2FE-9941-8866-203CA46C6964}" srcOrd="0" destOrd="0" presId="urn:microsoft.com/office/officeart/2005/8/layout/gear1"/>
    <dgm:cxn modelId="{6121D051-E562-DE43-A89C-683DA9B93032}" type="presOf" srcId="{8626531A-11CD-774C-9180-75629D8E60A5}" destId="{EDA4FD2B-0009-0B49-AD8E-363AFF76A674}" srcOrd="1" destOrd="0" presId="urn:microsoft.com/office/officeart/2005/8/layout/gear1"/>
    <dgm:cxn modelId="{428FF071-E124-E14F-A897-BC523C05397A}" type="presOf" srcId="{8626531A-11CD-774C-9180-75629D8E60A5}" destId="{E29684C4-07AE-FF4E-BA65-5F2D7FF97EF5}" srcOrd="2" destOrd="0" presId="urn:microsoft.com/office/officeart/2005/8/layout/gear1"/>
    <dgm:cxn modelId="{663D2B72-8706-444A-8346-891CF39675BD}" type="presOf" srcId="{5978602A-7C0C-6E48-B27C-655D869F729D}" destId="{B73E9947-EBE9-5548-9418-AF97411A6D60}" srcOrd="0" destOrd="0" presId="urn:microsoft.com/office/officeart/2005/8/layout/gear1"/>
    <dgm:cxn modelId="{48E83FB5-E3B4-9244-A0D7-D82F0479A170}" type="presOf" srcId="{5978602A-7C0C-6E48-B27C-655D869F729D}" destId="{3789680A-3633-5D4E-B26F-2F097CBF70A0}" srcOrd="2" destOrd="0" presId="urn:microsoft.com/office/officeart/2005/8/layout/gear1"/>
    <dgm:cxn modelId="{5BE6F3C2-1058-BF45-BA87-BD80A8C943E2}" type="presOf" srcId="{C3FFC36B-316E-F344-BC36-79F929C91220}" destId="{01E922BF-A93C-2D41-A653-77E78937D6ED}" srcOrd="0" destOrd="0" presId="urn:microsoft.com/office/officeart/2005/8/layout/gear1"/>
    <dgm:cxn modelId="{8DCAC0E2-5128-754F-BFC6-D40784497B8B}" srcId="{C3FFC36B-316E-F344-BC36-79F929C91220}" destId="{2BF1C92B-E91B-F94C-A8C1-0F1F8CD8FED7}" srcOrd="2" destOrd="0" parTransId="{03335ECF-EF42-E340-BDB6-1F90CA29B976}" sibTransId="{AF51DAD0-026E-9C46-87B4-8A36A687A20A}"/>
    <dgm:cxn modelId="{D809ACF6-E5F9-2949-A1B5-0FAC4008E152}" type="presOf" srcId="{8626531A-11CD-774C-9180-75629D8E60A5}" destId="{478D163A-4404-A544-B704-FB67493D9F04}" srcOrd="0" destOrd="0" presId="urn:microsoft.com/office/officeart/2005/8/layout/gear1"/>
    <dgm:cxn modelId="{EABBC7FA-C137-4E4B-B37C-C5DACFA8CEAD}" srcId="{C3FFC36B-316E-F344-BC36-79F929C91220}" destId="{5978602A-7C0C-6E48-B27C-655D869F729D}" srcOrd="1" destOrd="0" parTransId="{B40114B4-790F-294A-BDD9-85118469EC50}" sibTransId="{66F86862-8044-7D43-9B50-0C142A641C9C}"/>
    <dgm:cxn modelId="{8506961B-EBCF-484C-9CBD-A661E4FFAE79}" type="presParOf" srcId="{01E922BF-A93C-2D41-A653-77E78937D6ED}" destId="{478D163A-4404-A544-B704-FB67493D9F04}" srcOrd="0" destOrd="0" presId="urn:microsoft.com/office/officeart/2005/8/layout/gear1"/>
    <dgm:cxn modelId="{617A41E1-B9E3-FD43-92AA-9720A83C4734}" type="presParOf" srcId="{01E922BF-A93C-2D41-A653-77E78937D6ED}" destId="{EDA4FD2B-0009-0B49-AD8E-363AFF76A674}" srcOrd="1" destOrd="0" presId="urn:microsoft.com/office/officeart/2005/8/layout/gear1"/>
    <dgm:cxn modelId="{4B663913-744B-3A46-855A-C778C30430EA}" type="presParOf" srcId="{01E922BF-A93C-2D41-A653-77E78937D6ED}" destId="{E29684C4-07AE-FF4E-BA65-5F2D7FF97EF5}" srcOrd="2" destOrd="0" presId="urn:microsoft.com/office/officeart/2005/8/layout/gear1"/>
    <dgm:cxn modelId="{E1A1F815-9096-B743-8875-35BBE8746796}" type="presParOf" srcId="{01E922BF-A93C-2D41-A653-77E78937D6ED}" destId="{B73E9947-EBE9-5548-9418-AF97411A6D60}" srcOrd="3" destOrd="0" presId="urn:microsoft.com/office/officeart/2005/8/layout/gear1"/>
    <dgm:cxn modelId="{ADC580D4-EE89-FD46-BFC2-8A6D9DAF324C}" type="presParOf" srcId="{01E922BF-A93C-2D41-A653-77E78937D6ED}" destId="{27A9E18D-D81A-AA45-A3E4-C3176299AD0B}" srcOrd="4" destOrd="0" presId="urn:microsoft.com/office/officeart/2005/8/layout/gear1"/>
    <dgm:cxn modelId="{2C1FD4DB-A361-6046-9B47-ADBFBD315144}" type="presParOf" srcId="{01E922BF-A93C-2D41-A653-77E78937D6ED}" destId="{3789680A-3633-5D4E-B26F-2F097CBF70A0}" srcOrd="5" destOrd="0" presId="urn:microsoft.com/office/officeart/2005/8/layout/gear1"/>
    <dgm:cxn modelId="{15006595-A88E-0142-B931-3304F7AB1624}" type="presParOf" srcId="{01E922BF-A93C-2D41-A653-77E78937D6ED}" destId="{DE9E936D-34D8-864E-857A-63C653749E6D}" srcOrd="6" destOrd="0" presId="urn:microsoft.com/office/officeart/2005/8/layout/gear1"/>
    <dgm:cxn modelId="{D58BF5C6-E10D-B842-92B4-85A02D49D5B5}" type="presParOf" srcId="{01E922BF-A93C-2D41-A653-77E78937D6ED}" destId="{E7545A6E-ACA6-184B-A522-627E8ADE582D}" srcOrd="7" destOrd="0" presId="urn:microsoft.com/office/officeart/2005/8/layout/gear1"/>
    <dgm:cxn modelId="{C96A044C-37F0-6A4F-BC1A-D96910E29645}" type="presParOf" srcId="{01E922BF-A93C-2D41-A653-77E78937D6ED}" destId="{F328B8F8-8663-614A-A260-F520A4E5C201}" srcOrd="8" destOrd="0" presId="urn:microsoft.com/office/officeart/2005/8/layout/gear1"/>
    <dgm:cxn modelId="{D2E73573-512D-5D46-B063-BF6D715E4DED}" type="presParOf" srcId="{01E922BF-A93C-2D41-A653-77E78937D6ED}" destId="{B5DCCA8A-1CAD-5E41-8FFD-4C97263E4AAC}" srcOrd="9" destOrd="0" presId="urn:microsoft.com/office/officeart/2005/8/layout/gear1"/>
    <dgm:cxn modelId="{6369C4B6-75E3-044C-A6D1-0D2B823413F5}" type="presParOf" srcId="{01E922BF-A93C-2D41-A653-77E78937D6ED}" destId="{25D6E151-E5F6-FF44-B3B6-9B07C3009DA8}" srcOrd="10" destOrd="0" presId="urn:microsoft.com/office/officeart/2005/8/layout/gear1"/>
    <dgm:cxn modelId="{CD264B67-6910-B14F-9AC8-E3D23FEE7B5B}" type="presParOf" srcId="{01E922BF-A93C-2D41-A653-77E78937D6ED}" destId="{4AC7600A-DE85-D442-A7F8-7A08DC909722}" srcOrd="11" destOrd="0" presId="urn:microsoft.com/office/officeart/2005/8/layout/gear1"/>
    <dgm:cxn modelId="{26C2A396-41EA-AA49-AC5A-11BBEF58CC66}" type="presParOf" srcId="{01E922BF-A93C-2D41-A653-77E78937D6ED}" destId="{35E56027-A2FE-9941-8866-203CA46C6964}"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D163A-4404-A544-B704-FB67493D9F04}">
      <dsp:nvSpPr>
        <dsp:cNvPr id="0" name=""/>
        <dsp:cNvSpPr/>
      </dsp:nvSpPr>
      <dsp:spPr>
        <a:xfrm>
          <a:off x="2852337" y="1727388"/>
          <a:ext cx="1329040" cy="1233931"/>
        </a:xfrm>
        <a:prstGeom prst="gear9">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Customer</a:t>
          </a:r>
        </a:p>
      </dsp:txBody>
      <dsp:txXfrm>
        <a:off x="3112425" y="2016430"/>
        <a:ext cx="808864" cy="634266"/>
      </dsp:txXfrm>
    </dsp:sp>
    <dsp:sp modelId="{B73E9947-EBE9-5548-9418-AF97411A6D60}">
      <dsp:nvSpPr>
        <dsp:cNvPr id="0" name=""/>
        <dsp:cNvSpPr/>
      </dsp:nvSpPr>
      <dsp:spPr>
        <a:xfrm>
          <a:off x="1642723" y="1068683"/>
          <a:ext cx="1259922" cy="1259922"/>
        </a:xfrm>
        <a:prstGeom prst="gear6">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err="1"/>
            <a:t>Jumpman</a:t>
          </a:r>
          <a:endParaRPr lang="en-US" sz="1100" kern="1200" dirty="0"/>
        </a:p>
      </dsp:txBody>
      <dsp:txXfrm>
        <a:off x="1959912" y="1387789"/>
        <a:ext cx="625544" cy="621710"/>
      </dsp:txXfrm>
    </dsp:sp>
    <dsp:sp modelId="{DE9E936D-34D8-864E-857A-63C653749E6D}">
      <dsp:nvSpPr>
        <dsp:cNvPr id="0" name=""/>
        <dsp:cNvSpPr/>
      </dsp:nvSpPr>
      <dsp:spPr>
        <a:xfrm rot="20700000">
          <a:off x="2348408" y="199465"/>
          <a:ext cx="1234466" cy="1234466"/>
        </a:xfrm>
        <a:prstGeom prst="gear6">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Merchant</a:t>
          </a:r>
        </a:p>
      </dsp:txBody>
      <dsp:txXfrm rot="-20700000">
        <a:off x="2619163" y="470219"/>
        <a:ext cx="692957" cy="692957"/>
      </dsp:txXfrm>
    </dsp:sp>
    <dsp:sp modelId="{25D6E151-E5F6-FF44-B3B6-9B07C3009DA8}">
      <dsp:nvSpPr>
        <dsp:cNvPr id="0" name=""/>
        <dsp:cNvSpPr/>
      </dsp:nvSpPr>
      <dsp:spPr>
        <a:xfrm rot="19687611" flipH="1" flipV="1">
          <a:off x="2722656" y="1660446"/>
          <a:ext cx="1401636" cy="1594710"/>
        </a:xfrm>
        <a:prstGeom prst="circularArrow">
          <a:avLst>
            <a:gd name="adj1" fmla="val 4688"/>
            <a:gd name="adj2" fmla="val 299029"/>
            <a:gd name="adj3" fmla="val 2484749"/>
            <a:gd name="adj4" fmla="val 15930693"/>
            <a:gd name="adj5" fmla="val 5469"/>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AC7600A-DE85-D442-A7F8-7A08DC909722}">
      <dsp:nvSpPr>
        <dsp:cNvPr id="0" name=""/>
        <dsp:cNvSpPr/>
      </dsp:nvSpPr>
      <dsp:spPr>
        <a:xfrm rot="20688274">
          <a:off x="1372145" y="948641"/>
          <a:ext cx="1611125" cy="1611125"/>
        </a:xfrm>
        <a:prstGeom prst="leftCircularArrow">
          <a:avLst>
            <a:gd name="adj1" fmla="val 6452"/>
            <a:gd name="adj2" fmla="val 429999"/>
            <a:gd name="adj3" fmla="val 10489124"/>
            <a:gd name="adj4" fmla="val 14837806"/>
            <a:gd name="adj5" fmla="val 7527"/>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5E56027-A2FE-9941-8866-203CA46C6964}">
      <dsp:nvSpPr>
        <dsp:cNvPr id="0" name=""/>
        <dsp:cNvSpPr/>
      </dsp:nvSpPr>
      <dsp:spPr>
        <a:xfrm rot="7265623">
          <a:off x="1970996" y="43338"/>
          <a:ext cx="2025288" cy="1847008"/>
        </a:xfrm>
        <a:prstGeom prst="circularArrow">
          <a:avLst>
            <a:gd name="adj1" fmla="val 5984"/>
            <a:gd name="adj2" fmla="val 394124"/>
            <a:gd name="adj3" fmla="val 13313824"/>
            <a:gd name="adj4" fmla="val 10508221"/>
            <a:gd name="adj5" fmla="val 6981"/>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FC7FE-2991-A444-B4A8-5C6C4A08D00F}" type="datetimeFigureOut">
              <a:rPr lang="en-US" smtClean="0"/>
              <a:t>8/30/2019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36647-576F-AE49-B32A-7C47917E8BCF}" type="slidenum">
              <a:rPr lang="en-US" smtClean="0"/>
              <a:t>‹#›</a:t>
            </a:fld>
            <a:endParaRPr lang="en-US"/>
          </a:p>
        </p:txBody>
      </p:sp>
    </p:spTree>
    <p:extLst>
      <p:ext uri="{BB962C8B-B14F-4D97-AF65-F5344CB8AC3E}">
        <p14:creationId xmlns:p14="http://schemas.microsoft.com/office/powerpoint/2010/main" val="2300084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9545C-1ECE-954E-B30C-9E6A098909F1}" type="slidenum">
              <a:rPr lang="en-US" smtClean="0"/>
              <a:t>2</a:t>
            </a:fld>
            <a:endParaRPr lang="en-US"/>
          </a:p>
        </p:txBody>
      </p:sp>
    </p:spTree>
    <p:extLst>
      <p:ext uri="{BB962C8B-B14F-4D97-AF65-F5344CB8AC3E}">
        <p14:creationId xmlns:p14="http://schemas.microsoft.com/office/powerpoint/2010/main" val="163888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9545C-1ECE-954E-B30C-9E6A098909F1}" type="slidenum">
              <a:rPr lang="en-US" smtClean="0"/>
              <a:t>3</a:t>
            </a:fld>
            <a:endParaRPr lang="en-US"/>
          </a:p>
        </p:txBody>
      </p:sp>
    </p:spTree>
    <p:extLst>
      <p:ext uri="{BB962C8B-B14F-4D97-AF65-F5344CB8AC3E}">
        <p14:creationId xmlns:p14="http://schemas.microsoft.com/office/powerpoint/2010/main" val="2512630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9545C-1ECE-954E-B30C-9E6A098909F1}" type="slidenum">
              <a:rPr lang="en-US" smtClean="0"/>
              <a:t>4</a:t>
            </a:fld>
            <a:endParaRPr lang="en-US"/>
          </a:p>
        </p:txBody>
      </p:sp>
    </p:spTree>
    <p:extLst>
      <p:ext uri="{BB962C8B-B14F-4D97-AF65-F5344CB8AC3E}">
        <p14:creationId xmlns:p14="http://schemas.microsoft.com/office/powerpoint/2010/main" val="380211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9545C-1ECE-954E-B30C-9E6A098909F1}" type="slidenum">
              <a:rPr lang="en-US" smtClean="0"/>
              <a:t>5</a:t>
            </a:fld>
            <a:endParaRPr lang="en-US"/>
          </a:p>
        </p:txBody>
      </p:sp>
    </p:spTree>
    <p:extLst>
      <p:ext uri="{BB962C8B-B14F-4D97-AF65-F5344CB8AC3E}">
        <p14:creationId xmlns:p14="http://schemas.microsoft.com/office/powerpoint/2010/main" val="174449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9545C-1ECE-954E-B30C-9E6A098909F1}" type="slidenum">
              <a:rPr lang="en-US" smtClean="0"/>
              <a:t>6</a:t>
            </a:fld>
            <a:endParaRPr lang="en-US"/>
          </a:p>
        </p:txBody>
      </p:sp>
    </p:spTree>
    <p:extLst>
      <p:ext uri="{BB962C8B-B14F-4D97-AF65-F5344CB8AC3E}">
        <p14:creationId xmlns:p14="http://schemas.microsoft.com/office/powerpoint/2010/main" val="354183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9545C-1ECE-954E-B30C-9E6A098909F1}" type="slidenum">
              <a:rPr lang="en-US" smtClean="0"/>
              <a:t>7</a:t>
            </a:fld>
            <a:endParaRPr lang="en-US"/>
          </a:p>
        </p:txBody>
      </p:sp>
    </p:spTree>
    <p:extLst>
      <p:ext uri="{BB962C8B-B14F-4D97-AF65-F5344CB8AC3E}">
        <p14:creationId xmlns:p14="http://schemas.microsoft.com/office/powerpoint/2010/main" val="3113139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9545C-1ECE-954E-B30C-9E6A098909F1}" type="slidenum">
              <a:rPr lang="en-US" smtClean="0"/>
              <a:t>8</a:t>
            </a:fld>
            <a:endParaRPr lang="en-US"/>
          </a:p>
        </p:txBody>
      </p:sp>
    </p:spTree>
    <p:extLst>
      <p:ext uri="{BB962C8B-B14F-4D97-AF65-F5344CB8AC3E}">
        <p14:creationId xmlns:p14="http://schemas.microsoft.com/office/powerpoint/2010/main" val="344909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9545C-1ECE-954E-B30C-9E6A098909F1}" type="slidenum">
              <a:rPr lang="en-US" smtClean="0"/>
              <a:t>9</a:t>
            </a:fld>
            <a:endParaRPr lang="en-US"/>
          </a:p>
        </p:txBody>
      </p:sp>
    </p:spTree>
    <p:extLst>
      <p:ext uri="{BB962C8B-B14F-4D97-AF65-F5344CB8AC3E}">
        <p14:creationId xmlns:p14="http://schemas.microsoft.com/office/powerpoint/2010/main" val="1717506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19545C-1ECE-954E-B30C-9E6A098909F1}" type="slidenum">
              <a:rPr lang="en-US" smtClean="0"/>
              <a:t>10</a:t>
            </a:fld>
            <a:endParaRPr lang="en-US"/>
          </a:p>
        </p:txBody>
      </p:sp>
    </p:spTree>
    <p:extLst>
      <p:ext uri="{BB962C8B-B14F-4D97-AF65-F5344CB8AC3E}">
        <p14:creationId xmlns:p14="http://schemas.microsoft.com/office/powerpoint/2010/main" val="2350336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F96E7-BA50-4058-976B-7D9F7B29CF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A81524-E46B-46AF-8C01-0DD8136533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A4B607-2E76-464C-8E39-CB09A349D1D2}"/>
              </a:ext>
            </a:extLst>
          </p:cNvPr>
          <p:cNvSpPr>
            <a:spLocks noGrp="1"/>
          </p:cNvSpPr>
          <p:nvPr>
            <p:ph type="dt" sz="half" idx="10"/>
          </p:nvPr>
        </p:nvSpPr>
        <p:spPr/>
        <p:txBody>
          <a:bodyPr/>
          <a:lstStyle/>
          <a:p>
            <a:fld id="{87543B74-2596-4B82-81F2-21A260F7EDA1}" type="datetimeFigureOut">
              <a:rPr lang="en-US" smtClean="0"/>
              <a:t>8/30/2019</a:t>
            </a:fld>
            <a:endParaRPr lang="en-US"/>
          </a:p>
        </p:txBody>
      </p:sp>
      <p:sp>
        <p:nvSpPr>
          <p:cNvPr id="5" name="Footer Placeholder 4">
            <a:extLst>
              <a:ext uri="{FF2B5EF4-FFF2-40B4-BE49-F238E27FC236}">
                <a16:creationId xmlns:a16="http://schemas.microsoft.com/office/drawing/2014/main" id="{F4D41815-43F2-4707-A6BA-0715B881B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1793B-2F08-450C-8DEB-864FE0AE5C35}"/>
              </a:ext>
            </a:extLst>
          </p:cNvPr>
          <p:cNvSpPr>
            <a:spLocks noGrp="1"/>
          </p:cNvSpPr>
          <p:nvPr>
            <p:ph type="sldNum" sz="quarter" idx="12"/>
          </p:nvPr>
        </p:nvSpPr>
        <p:spPr/>
        <p:txBody>
          <a:bodyPr/>
          <a:lstStyle/>
          <a:p>
            <a:fld id="{1A7A8D37-B7F9-4518-A7D5-05358B06BC00}" type="slidenum">
              <a:rPr lang="en-US" smtClean="0"/>
              <a:t>‹#›</a:t>
            </a:fld>
            <a:endParaRPr lang="en-US"/>
          </a:p>
        </p:txBody>
      </p:sp>
    </p:spTree>
    <p:extLst>
      <p:ext uri="{BB962C8B-B14F-4D97-AF65-F5344CB8AC3E}">
        <p14:creationId xmlns:p14="http://schemas.microsoft.com/office/powerpoint/2010/main" val="4118557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4139-4FFE-4E6F-9293-18D9560E1D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BB5409-8A19-4F94-AD46-FA01CDABC3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F7247-0C3E-4DFA-A835-D6967406D25A}"/>
              </a:ext>
            </a:extLst>
          </p:cNvPr>
          <p:cNvSpPr>
            <a:spLocks noGrp="1"/>
          </p:cNvSpPr>
          <p:nvPr>
            <p:ph type="dt" sz="half" idx="10"/>
          </p:nvPr>
        </p:nvSpPr>
        <p:spPr/>
        <p:txBody>
          <a:bodyPr/>
          <a:lstStyle/>
          <a:p>
            <a:fld id="{87543B74-2596-4B82-81F2-21A260F7EDA1}" type="datetimeFigureOut">
              <a:rPr lang="en-US" smtClean="0"/>
              <a:t>8/30/2019</a:t>
            </a:fld>
            <a:endParaRPr lang="en-US"/>
          </a:p>
        </p:txBody>
      </p:sp>
      <p:sp>
        <p:nvSpPr>
          <p:cNvPr id="5" name="Footer Placeholder 4">
            <a:extLst>
              <a:ext uri="{FF2B5EF4-FFF2-40B4-BE49-F238E27FC236}">
                <a16:creationId xmlns:a16="http://schemas.microsoft.com/office/drawing/2014/main" id="{065186AA-E95C-44C5-A8E3-1ED4B4A20C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641F9D-D3AE-4429-98D2-E2CD3A42E8BF}"/>
              </a:ext>
            </a:extLst>
          </p:cNvPr>
          <p:cNvSpPr>
            <a:spLocks noGrp="1"/>
          </p:cNvSpPr>
          <p:nvPr>
            <p:ph type="sldNum" sz="quarter" idx="12"/>
          </p:nvPr>
        </p:nvSpPr>
        <p:spPr/>
        <p:txBody>
          <a:bodyPr/>
          <a:lstStyle/>
          <a:p>
            <a:fld id="{1A7A8D37-B7F9-4518-A7D5-05358B06BC00}" type="slidenum">
              <a:rPr lang="en-US" smtClean="0"/>
              <a:t>‹#›</a:t>
            </a:fld>
            <a:endParaRPr lang="en-US"/>
          </a:p>
        </p:txBody>
      </p:sp>
    </p:spTree>
    <p:extLst>
      <p:ext uri="{BB962C8B-B14F-4D97-AF65-F5344CB8AC3E}">
        <p14:creationId xmlns:p14="http://schemas.microsoft.com/office/powerpoint/2010/main" val="167180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D3047-5E62-486A-923E-01A2AFAD3E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D2CBC1-08B5-440B-812D-618E567D33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F6B2F1-032C-4382-A0D9-F317C181692F}"/>
              </a:ext>
            </a:extLst>
          </p:cNvPr>
          <p:cNvSpPr>
            <a:spLocks noGrp="1"/>
          </p:cNvSpPr>
          <p:nvPr>
            <p:ph type="dt" sz="half" idx="10"/>
          </p:nvPr>
        </p:nvSpPr>
        <p:spPr/>
        <p:txBody>
          <a:bodyPr/>
          <a:lstStyle/>
          <a:p>
            <a:fld id="{87543B74-2596-4B82-81F2-21A260F7EDA1}" type="datetimeFigureOut">
              <a:rPr lang="en-US" smtClean="0"/>
              <a:t>8/30/2019</a:t>
            </a:fld>
            <a:endParaRPr lang="en-US"/>
          </a:p>
        </p:txBody>
      </p:sp>
      <p:sp>
        <p:nvSpPr>
          <p:cNvPr id="5" name="Footer Placeholder 4">
            <a:extLst>
              <a:ext uri="{FF2B5EF4-FFF2-40B4-BE49-F238E27FC236}">
                <a16:creationId xmlns:a16="http://schemas.microsoft.com/office/drawing/2014/main" id="{6745E18A-78C9-4763-BEBE-D4F620722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2E516-6702-42A4-917B-3034A4201148}"/>
              </a:ext>
            </a:extLst>
          </p:cNvPr>
          <p:cNvSpPr>
            <a:spLocks noGrp="1"/>
          </p:cNvSpPr>
          <p:nvPr>
            <p:ph type="sldNum" sz="quarter" idx="12"/>
          </p:nvPr>
        </p:nvSpPr>
        <p:spPr/>
        <p:txBody>
          <a:bodyPr/>
          <a:lstStyle/>
          <a:p>
            <a:fld id="{1A7A8D37-B7F9-4518-A7D5-05358B06BC00}" type="slidenum">
              <a:rPr lang="en-US" smtClean="0"/>
              <a:t>‹#›</a:t>
            </a:fld>
            <a:endParaRPr lang="en-US"/>
          </a:p>
        </p:txBody>
      </p:sp>
    </p:spTree>
    <p:extLst>
      <p:ext uri="{BB962C8B-B14F-4D97-AF65-F5344CB8AC3E}">
        <p14:creationId xmlns:p14="http://schemas.microsoft.com/office/powerpoint/2010/main" val="3091737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A522-513D-4166-8207-F2030CDDB7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907763-B412-468A-943F-9E9CACE06B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7F5A4-B704-49C6-B2D0-039DDFCF2C3D}"/>
              </a:ext>
            </a:extLst>
          </p:cNvPr>
          <p:cNvSpPr>
            <a:spLocks noGrp="1"/>
          </p:cNvSpPr>
          <p:nvPr>
            <p:ph type="dt" sz="half" idx="10"/>
          </p:nvPr>
        </p:nvSpPr>
        <p:spPr/>
        <p:txBody>
          <a:bodyPr/>
          <a:lstStyle/>
          <a:p>
            <a:fld id="{87543B74-2596-4B82-81F2-21A260F7EDA1}" type="datetimeFigureOut">
              <a:rPr lang="en-US" smtClean="0"/>
              <a:t>8/30/2019</a:t>
            </a:fld>
            <a:endParaRPr lang="en-US"/>
          </a:p>
        </p:txBody>
      </p:sp>
      <p:sp>
        <p:nvSpPr>
          <p:cNvPr id="5" name="Footer Placeholder 4">
            <a:extLst>
              <a:ext uri="{FF2B5EF4-FFF2-40B4-BE49-F238E27FC236}">
                <a16:creationId xmlns:a16="http://schemas.microsoft.com/office/drawing/2014/main" id="{13ABE1AD-235F-49A6-B899-1A8AC742B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45A78-3DE0-4A5D-93FE-E0208CD45BA1}"/>
              </a:ext>
            </a:extLst>
          </p:cNvPr>
          <p:cNvSpPr>
            <a:spLocks noGrp="1"/>
          </p:cNvSpPr>
          <p:nvPr>
            <p:ph type="sldNum" sz="quarter" idx="12"/>
          </p:nvPr>
        </p:nvSpPr>
        <p:spPr/>
        <p:txBody>
          <a:bodyPr/>
          <a:lstStyle/>
          <a:p>
            <a:fld id="{1A7A8D37-B7F9-4518-A7D5-05358B06BC00}" type="slidenum">
              <a:rPr lang="en-US" smtClean="0"/>
              <a:t>‹#›</a:t>
            </a:fld>
            <a:endParaRPr lang="en-US"/>
          </a:p>
        </p:txBody>
      </p:sp>
    </p:spTree>
    <p:extLst>
      <p:ext uri="{BB962C8B-B14F-4D97-AF65-F5344CB8AC3E}">
        <p14:creationId xmlns:p14="http://schemas.microsoft.com/office/powerpoint/2010/main" val="18661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BF36-D759-4B02-AB4C-08D5BC7DC8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A8CC24-D1CA-4D9D-9EC6-DE7D312039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F7334B-8F41-4EE0-BECA-5277F7270CEA}"/>
              </a:ext>
            </a:extLst>
          </p:cNvPr>
          <p:cNvSpPr>
            <a:spLocks noGrp="1"/>
          </p:cNvSpPr>
          <p:nvPr>
            <p:ph type="dt" sz="half" idx="10"/>
          </p:nvPr>
        </p:nvSpPr>
        <p:spPr/>
        <p:txBody>
          <a:bodyPr/>
          <a:lstStyle/>
          <a:p>
            <a:fld id="{87543B74-2596-4B82-81F2-21A260F7EDA1}" type="datetimeFigureOut">
              <a:rPr lang="en-US" smtClean="0"/>
              <a:t>8/30/2019</a:t>
            </a:fld>
            <a:endParaRPr lang="en-US"/>
          </a:p>
        </p:txBody>
      </p:sp>
      <p:sp>
        <p:nvSpPr>
          <p:cNvPr id="5" name="Footer Placeholder 4">
            <a:extLst>
              <a:ext uri="{FF2B5EF4-FFF2-40B4-BE49-F238E27FC236}">
                <a16:creationId xmlns:a16="http://schemas.microsoft.com/office/drawing/2014/main" id="{490ED179-C5FE-4A29-AFF2-6BBFF5C8A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2D4E7-4E2D-4EEC-9539-9FCC89DAAF5A}"/>
              </a:ext>
            </a:extLst>
          </p:cNvPr>
          <p:cNvSpPr>
            <a:spLocks noGrp="1"/>
          </p:cNvSpPr>
          <p:nvPr>
            <p:ph type="sldNum" sz="quarter" idx="12"/>
          </p:nvPr>
        </p:nvSpPr>
        <p:spPr/>
        <p:txBody>
          <a:bodyPr/>
          <a:lstStyle/>
          <a:p>
            <a:fld id="{1A7A8D37-B7F9-4518-A7D5-05358B06BC00}" type="slidenum">
              <a:rPr lang="en-US" smtClean="0"/>
              <a:t>‹#›</a:t>
            </a:fld>
            <a:endParaRPr lang="en-US"/>
          </a:p>
        </p:txBody>
      </p:sp>
    </p:spTree>
    <p:extLst>
      <p:ext uri="{BB962C8B-B14F-4D97-AF65-F5344CB8AC3E}">
        <p14:creationId xmlns:p14="http://schemas.microsoft.com/office/powerpoint/2010/main" val="2429763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8CE7-A623-45A8-AE51-C2277D1BCA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0459F1-5E46-4E86-91A4-2CCF666A6F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B43736-A544-43CC-8468-9D745E7F43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45A106-3112-4392-95DD-45F291FFD6F9}"/>
              </a:ext>
            </a:extLst>
          </p:cNvPr>
          <p:cNvSpPr>
            <a:spLocks noGrp="1"/>
          </p:cNvSpPr>
          <p:nvPr>
            <p:ph type="dt" sz="half" idx="10"/>
          </p:nvPr>
        </p:nvSpPr>
        <p:spPr/>
        <p:txBody>
          <a:bodyPr/>
          <a:lstStyle/>
          <a:p>
            <a:fld id="{87543B74-2596-4B82-81F2-21A260F7EDA1}" type="datetimeFigureOut">
              <a:rPr lang="en-US" smtClean="0"/>
              <a:t>8/30/2019</a:t>
            </a:fld>
            <a:endParaRPr lang="en-US"/>
          </a:p>
        </p:txBody>
      </p:sp>
      <p:sp>
        <p:nvSpPr>
          <p:cNvPr id="6" name="Footer Placeholder 5">
            <a:extLst>
              <a:ext uri="{FF2B5EF4-FFF2-40B4-BE49-F238E27FC236}">
                <a16:creationId xmlns:a16="http://schemas.microsoft.com/office/drawing/2014/main" id="{F8602B5D-58A6-48A9-BD56-AA9AE60F05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7042AE-CA5A-41E1-8139-56CEC109087C}"/>
              </a:ext>
            </a:extLst>
          </p:cNvPr>
          <p:cNvSpPr>
            <a:spLocks noGrp="1"/>
          </p:cNvSpPr>
          <p:nvPr>
            <p:ph type="sldNum" sz="quarter" idx="12"/>
          </p:nvPr>
        </p:nvSpPr>
        <p:spPr/>
        <p:txBody>
          <a:bodyPr/>
          <a:lstStyle/>
          <a:p>
            <a:fld id="{1A7A8D37-B7F9-4518-A7D5-05358B06BC00}" type="slidenum">
              <a:rPr lang="en-US" smtClean="0"/>
              <a:t>‹#›</a:t>
            </a:fld>
            <a:endParaRPr lang="en-US"/>
          </a:p>
        </p:txBody>
      </p:sp>
    </p:spTree>
    <p:extLst>
      <p:ext uri="{BB962C8B-B14F-4D97-AF65-F5344CB8AC3E}">
        <p14:creationId xmlns:p14="http://schemas.microsoft.com/office/powerpoint/2010/main" val="3391838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F636-29E7-4424-92CF-0A989EDDB1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141359-FDD8-4C8B-8020-2C11F8C0F0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C41E72-1ECD-4D9D-A124-3773B4CE8A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1AFE78-28FF-47A0-9888-155057090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8F51D5-11D2-489A-9495-FA44F10214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3C3DB9-20E7-44C7-987F-9CDF346749DF}"/>
              </a:ext>
            </a:extLst>
          </p:cNvPr>
          <p:cNvSpPr>
            <a:spLocks noGrp="1"/>
          </p:cNvSpPr>
          <p:nvPr>
            <p:ph type="dt" sz="half" idx="10"/>
          </p:nvPr>
        </p:nvSpPr>
        <p:spPr/>
        <p:txBody>
          <a:bodyPr/>
          <a:lstStyle/>
          <a:p>
            <a:fld id="{87543B74-2596-4B82-81F2-21A260F7EDA1}" type="datetimeFigureOut">
              <a:rPr lang="en-US" smtClean="0"/>
              <a:t>8/30/2019</a:t>
            </a:fld>
            <a:endParaRPr lang="en-US"/>
          </a:p>
        </p:txBody>
      </p:sp>
      <p:sp>
        <p:nvSpPr>
          <p:cNvPr id="8" name="Footer Placeholder 7">
            <a:extLst>
              <a:ext uri="{FF2B5EF4-FFF2-40B4-BE49-F238E27FC236}">
                <a16:creationId xmlns:a16="http://schemas.microsoft.com/office/drawing/2014/main" id="{E704260F-CE50-4887-A1AE-5EF3BA912E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A7B4CF-EB4E-4A21-90A5-DDAAE34ACD60}"/>
              </a:ext>
            </a:extLst>
          </p:cNvPr>
          <p:cNvSpPr>
            <a:spLocks noGrp="1"/>
          </p:cNvSpPr>
          <p:nvPr>
            <p:ph type="sldNum" sz="quarter" idx="12"/>
          </p:nvPr>
        </p:nvSpPr>
        <p:spPr/>
        <p:txBody>
          <a:bodyPr/>
          <a:lstStyle/>
          <a:p>
            <a:fld id="{1A7A8D37-B7F9-4518-A7D5-05358B06BC00}" type="slidenum">
              <a:rPr lang="en-US" smtClean="0"/>
              <a:t>‹#›</a:t>
            </a:fld>
            <a:endParaRPr lang="en-US"/>
          </a:p>
        </p:txBody>
      </p:sp>
    </p:spTree>
    <p:extLst>
      <p:ext uri="{BB962C8B-B14F-4D97-AF65-F5344CB8AC3E}">
        <p14:creationId xmlns:p14="http://schemas.microsoft.com/office/powerpoint/2010/main" val="898549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1A28-A318-40BC-9354-DBCB19B28B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C3B840-5F3A-401C-B763-0C1E9B5C5877}"/>
              </a:ext>
            </a:extLst>
          </p:cNvPr>
          <p:cNvSpPr>
            <a:spLocks noGrp="1"/>
          </p:cNvSpPr>
          <p:nvPr>
            <p:ph type="dt" sz="half" idx="10"/>
          </p:nvPr>
        </p:nvSpPr>
        <p:spPr/>
        <p:txBody>
          <a:bodyPr/>
          <a:lstStyle/>
          <a:p>
            <a:fld id="{87543B74-2596-4B82-81F2-21A260F7EDA1}" type="datetimeFigureOut">
              <a:rPr lang="en-US" smtClean="0"/>
              <a:t>8/30/2019</a:t>
            </a:fld>
            <a:endParaRPr lang="en-US"/>
          </a:p>
        </p:txBody>
      </p:sp>
      <p:sp>
        <p:nvSpPr>
          <p:cNvPr id="4" name="Footer Placeholder 3">
            <a:extLst>
              <a:ext uri="{FF2B5EF4-FFF2-40B4-BE49-F238E27FC236}">
                <a16:creationId xmlns:a16="http://schemas.microsoft.com/office/drawing/2014/main" id="{BBD092DB-30E0-4FEF-8DD6-636F76D4D5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F4CCDC-8FBC-4842-83FC-02FD68B220AE}"/>
              </a:ext>
            </a:extLst>
          </p:cNvPr>
          <p:cNvSpPr>
            <a:spLocks noGrp="1"/>
          </p:cNvSpPr>
          <p:nvPr>
            <p:ph type="sldNum" sz="quarter" idx="12"/>
          </p:nvPr>
        </p:nvSpPr>
        <p:spPr/>
        <p:txBody>
          <a:bodyPr/>
          <a:lstStyle/>
          <a:p>
            <a:fld id="{1A7A8D37-B7F9-4518-A7D5-05358B06BC00}" type="slidenum">
              <a:rPr lang="en-US" smtClean="0"/>
              <a:t>‹#›</a:t>
            </a:fld>
            <a:endParaRPr lang="en-US"/>
          </a:p>
        </p:txBody>
      </p:sp>
    </p:spTree>
    <p:extLst>
      <p:ext uri="{BB962C8B-B14F-4D97-AF65-F5344CB8AC3E}">
        <p14:creationId xmlns:p14="http://schemas.microsoft.com/office/powerpoint/2010/main" val="176871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88D5A3-245E-402D-BD6E-C612E0D74884}"/>
              </a:ext>
            </a:extLst>
          </p:cNvPr>
          <p:cNvSpPr>
            <a:spLocks noGrp="1"/>
          </p:cNvSpPr>
          <p:nvPr>
            <p:ph type="dt" sz="half" idx="10"/>
          </p:nvPr>
        </p:nvSpPr>
        <p:spPr/>
        <p:txBody>
          <a:bodyPr/>
          <a:lstStyle/>
          <a:p>
            <a:fld id="{87543B74-2596-4B82-81F2-21A260F7EDA1}" type="datetimeFigureOut">
              <a:rPr lang="en-US" smtClean="0"/>
              <a:t>8/30/2019</a:t>
            </a:fld>
            <a:endParaRPr lang="en-US"/>
          </a:p>
        </p:txBody>
      </p:sp>
      <p:sp>
        <p:nvSpPr>
          <p:cNvPr id="3" name="Footer Placeholder 2">
            <a:extLst>
              <a:ext uri="{FF2B5EF4-FFF2-40B4-BE49-F238E27FC236}">
                <a16:creationId xmlns:a16="http://schemas.microsoft.com/office/drawing/2014/main" id="{659EFDCC-1DB7-4CFA-BE9C-158E7ABD47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453A19-DB5E-4904-B183-BF92859AAA1A}"/>
              </a:ext>
            </a:extLst>
          </p:cNvPr>
          <p:cNvSpPr>
            <a:spLocks noGrp="1"/>
          </p:cNvSpPr>
          <p:nvPr>
            <p:ph type="sldNum" sz="quarter" idx="12"/>
          </p:nvPr>
        </p:nvSpPr>
        <p:spPr/>
        <p:txBody>
          <a:bodyPr/>
          <a:lstStyle/>
          <a:p>
            <a:fld id="{1A7A8D37-B7F9-4518-A7D5-05358B06BC00}" type="slidenum">
              <a:rPr lang="en-US" smtClean="0"/>
              <a:t>‹#›</a:t>
            </a:fld>
            <a:endParaRPr lang="en-US"/>
          </a:p>
        </p:txBody>
      </p:sp>
    </p:spTree>
    <p:extLst>
      <p:ext uri="{BB962C8B-B14F-4D97-AF65-F5344CB8AC3E}">
        <p14:creationId xmlns:p14="http://schemas.microsoft.com/office/powerpoint/2010/main" val="387753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1718F-811A-41AA-85C0-F4F765D4D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3AEA8C-25BB-441B-BF05-ADAA5A3F3D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682E36-6A9F-4283-8CE9-79FE0E8B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00958C-2CE0-4DB5-ADFB-27E28E5D1C70}"/>
              </a:ext>
            </a:extLst>
          </p:cNvPr>
          <p:cNvSpPr>
            <a:spLocks noGrp="1"/>
          </p:cNvSpPr>
          <p:nvPr>
            <p:ph type="dt" sz="half" idx="10"/>
          </p:nvPr>
        </p:nvSpPr>
        <p:spPr/>
        <p:txBody>
          <a:bodyPr/>
          <a:lstStyle/>
          <a:p>
            <a:fld id="{87543B74-2596-4B82-81F2-21A260F7EDA1}" type="datetimeFigureOut">
              <a:rPr lang="en-US" smtClean="0"/>
              <a:t>8/30/2019</a:t>
            </a:fld>
            <a:endParaRPr lang="en-US"/>
          </a:p>
        </p:txBody>
      </p:sp>
      <p:sp>
        <p:nvSpPr>
          <p:cNvPr id="6" name="Footer Placeholder 5">
            <a:extLst>
              <a:ext uri="{FF2B5EF4-FFF2-40B4-BE49-F238E27FC236}">
                <a16:creationId xmlns:a16="http://schemas.microsoft.com/office/drawing/2014/main" id="{68FD744B-4978-4C59-98F3-2529689590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F91648-A960-43C8-8841-A17D8D0F7AF2}"/>
              </a:ext>
            </a:extLst>
          </p:cNvPr>
          <p:cNvSpPr>
            <a:spLocks noGrp="1"/>
          </p:cNvSpPr>
          <p:nvPr>
            <p:ph type="sldNum" sz="quarter" idx="12"/>
          </p:nvPr>
        </p:nvSpPr>
        <p:spPr/>
        <p:txBody>
          <a:bodyPr/>
          <a:lstStyle/>
          <a:p>
            <a:fld id="{1A7A8D37-B7F9-4518-A7D5-05358B06BC00}" type="slidenum">
              <a:rPr lang="en-US" smtClean="0"/>
              <a:t>‹#›</a:t>
            </a:fld>
            <a:endParaRPr lang="en-US"/>
          </a:p>
        </p:txBody>
      </p:sp>
    </p:spTree>
    <p:extLst>
      <p:ext uri="{BB962C8B-B14F-4D97-AF65-F5344CB8AC3E}">
        <p14:creationId xmlns:p14="http://schemas.microsoft.com/office/powerpoint/2010/main" val="1195444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087E-0CFF-4D2F-B7A7-134378FF79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3996F1-D5F7-45DD-91D8-F01DDBD7E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3D8D21-23E8-4933-A8E9-B1E77B037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FED98F-004E-4ADE-AADB-36B68772B29B}"/>
              </a:ext>
            </a:extLst>
          </p:cNvPr>
          <p:cNvSpPr>
            <a:spLocks noGrp="1"/>
          </p:cNvSpPr>
          <p:nvPr>
            <p:ph type="dt" sz="half" idx="10"/>
          </p:nvPr>
        </p:nvSpPr>
        <p:spPr/>
        <p:txBody>
          <a:bodyPr/>
          <a:lstStyle/>
          <a:p>
            <a:fld id="{87543B74-2596-4B82-81F2-21A260F7EDA1}" type="datetimeFigureOut">
              <a:rPr lang="en-US" smtClean="0"/>
              <a:t>8/30/2019</a:t>
            </a:fld>
            <a:endParaRPr lang="en-US"/>
          </a:p>
        </p:txBody>
      </p:sp>
      <p:sp>
        <p:nvSpPr>
          <p:cNvPr id="6" name="Footer Placeholder 5">
            <a:extLst>
              <a:ext uri="{FF2B5EF4-FFF2-40B4-BE49-F238E27FC236}">
                <a16:creationId xmlns:a16="http://schemas.microsoft.com/office/drawing/2014/main" id="{B20AE372-CCBA-49E0-A9B3-B42B98BD9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4CE3E3-F33A-4FD1-9743-F8BADC216EF9}"/>
              </a:ext>
            </a:extLst>
          </p:cNvPr>
          <p:cNvSpPr>
            <a:spLocks noGrp="1"/>
          </p:cNvSpPr>
          <p:nvPr>
            <p:ph type="sldNum" sz="quarter" idx="12"/>
          </p:nvPr>
        </p:nvSpPr>
        <p:spPr/>
        <p:txBody>
          <a:bodyPr/>
          <a:lstStyle/>
          <a:p>
            <a:fld id="{1A7A8D37-B7F9-4518-A7D5-05358B06BC00}" type="slidenum">
              <a:rPr lang="en-US" smtClean="0"/>
              <a:t>‹#›</a:t>
            </a:fld>
            <a:endParaRPr lang="en-US"/>
          </a:p>
        </p:txBody>
      </p:sp>
    </p:spTree>
    <p:extLst>
      <p:ext uri="{BB962C8B-B14F-4D97-AF65-F5344CB8AC3E}">
        <p14:creationId xmlns:p14="http://schemas.microsoft.com/office/powerpoint/2010/main" val="4208779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1CA62-17BC-4B78-A9AD-869465C306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838245-0F25-4F6E-AE6C-9C7A2720C4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3E52D-1242-4F8D-B36E-2BADE4BE8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43B74-2596-4B82-81F2-21A260F7EDA1}" type="datetimeFigureOut">
              <a:rPr lang="en-US" smtClean="0"/>
              <a:t>8/30/2019</a:t>
            </a:fld>
            <a:endParaRPr lang="en-US"/>
          </a:p>
        </p:txBody>
      </p:sp>
      <p:sp>
        <p:nvSpPr>
          <p:cNvPr id="5" name="Footer Placeholder 4">
            <a:extLst>
              <a:ext uri="{FF2B5EF4-FFF2-40B4-BE49-F238E27FC236}">
                <a16:creationId xmlns:a16="http://schemas.microsoft.com/office/drawing/2014/main" id="{F6BBE45D-F30B-4E0F-A3C3-523B95192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B8A810-2939-4FA5-AED5-CA008301E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A8D37-B7F9-4518-A7D5-05358B06BC00}" type="slidenum">
              <a:rPr lang="en-US" smtClean="0"/>
              <a:t>‹#›</a:t>
            </a:fld>
            <a:endParaRPr lang="en-US"/>
          </a:p>
        </p:txBody>
      </p:sp>
    </p:spTree>
    <p:extLst>
      <p:ext uri="{BB962C8B-B14F-4D97-AF65-F5344CB8AC3E}">
        <p14:creationId xmlns:p14="http://schemas.microsoft.com/office/powerpoint/2010/main" val="2644581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C615-3C07-4A60-8805-0D4297DABDC6}"/>
              </a:ext>
            </a:extLst>
          </p:cNvPr>
          <p:cNvSpPr>
            <a:spLocks noGrp="1"/>
          </p:cNvSpPr>
          <p:nvPr>
            <p:ph type="ctrTitle"/>
          </p:nvPr>
        </p:nvSpPr>
        <p:spPr>
          <a:xfrm>
            <a:off x="1617518" y="3429000"/>
            <a:ext cx="9144000" cy="2387600"/>
          </a:xfrm>
        </p:spPr>
        <p:txBody>
          <a:bodyPr>
            <a:normAutofit fontScale="90000"/>
          </a:bodyPr>
          <a:lstStyle/>
          <a:p>
            <a:r>
              <a:rPr lang="en-US" sz="4000" b="1" dirty="0">
                <a:cs typeface="Arial" panose="020B0604020202020204" pitchFamily="34" charset="0"/>
              </a:rPr>
              <a:t>Jumpman23 New Market Analysis</a:t>
            </a:r>
            <a:br>
              <a:rPr lang="en-US" sz="4000" dirty="0">
                <a:cs typeface="Arial" panose="020B0604020202020204" pitchFamily="34" charset="0"/>
              </a:rPr>
            </a:br>
            <a:br>
              <a:rPr lang="en-US" sz="4000" dirty="0">
                <a:cs typeface="Arial" panose="020B0604020202020204" pitchFamily="34" charset="0"/>
              </a:rPr>
            </a:br>
            <a:br>
              <a:rPr lang="en-US" dirty="0">
                <a:cs typeface="Arial" panose="020B0604020202020204" pitchFamily="34" charset="0"/>
              </a:rPr>
            </a:br>
            <a:r>
              <a:rPr lang="en-US" sz="3200" dirty="0">
                <a:cs typeface="Arial" panose="020B0604020202020204" pitchFamily="34" charset="0"/>
              </a:rPr>
              <a:t>Christie Wang</a:t>
            </a:r>
            <a:br>
              <a:rPr lang="en-US" sz="3200" dirty="0">
                <a:cs typeface="Arial" panose="020B0604020202020204" pitchFamily="34" charset="0"/>
              </a:rPr>
            </a:br>
            <a:r>
              <a:rPr lang="en-US" sz="1600" dirty="0">
                <a:cs typeface="Arial" panose="020B0604020202020204" pitchFamily="34" charset="0"/>
              </a:rPr>
              <a:t>July 2019</a:t>
            </a:r>
            <a:endParaRPr lang="en-US" dirty="0">
              <a:cs typeface="Arial" panose="020B0604020202020204" pitchFamily="34" charset="0"/>
            </a:endParaRPr>
          </a:p>
        </p:txBody>
      </p:sp>
      <p:sp>
        <p:nvSpPr>
          <p:cNvPr id="5" name="Title 1">
            <a:extLst>
              <a:ext uri="{FF2B5EF4-FFF2-40B4-BE49-F238E27FC236}">
                <a16:creationId xmlns:a16="http://schemas.microsoft.com/office/drawing/2014/main" id="{D9DA93B7-DC3D-4DC5-9AFB-3F7D33BEF6E0}"/>
              </a:ext>
            </a:extLst>
          </p:cNvPr>
          <p:cNvSpPr txBox="1">
            <a:spLocks/>
          </p:cNvSpPr>
          <p:nvPr/>
        </p:nvSpPr>
        <p:spPr>
          <a:xfrm>
            <a:off x="2397091" y="6148232"/>
            <a:ext cx="7584853" cy="57501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1600" i="1" dirty="0">
                <a:cs typeface="Arial" panose="020B0604020202020204" pitchFamily="34" charset="0"/>
              </a:rPr>
            </a:br>
            <a:r>
              <a:rPr lang="en-US" sz="1800" b="1" i="1" dirty="0">
                <a:solidFill>
                  <a:srgbClr val="002060"/>
                </a:solidFill>
                <a:cs typeface="Arial" panose="020B0604020202020204" pitchFamily="34" charset="0"/>
              </a:rPr>
              <a:t>***Please open this presentation in </a:t>
            </a:r>
            <a:r>
              <a:rPr lang="en-US" sz="1800" b="1" i="1" dirty="0" err="1">
                <a:solidFill>
                  <a:srgbClr val="002060"/>
                </a:solidFill>
                <a:cs typeface="Arial" panose="020B0604020202020204" pitchFamily="34" charset="0"/>
              </a:rPr>
              <a:t>SlideShow</a:t>
            </a:r>
            <a:r>
              <a:rPr lang="en-US" sz="1800" b="1" i="1" dirty="0">
                <a:solidFill>
                  <a:srgbClr val="002060"/>
                </a:solidFill>
                <a:cs typeface="Arial" panose="020B0604020202020204" pitchFamily="34" charset="0"/>
              </a:rPr>
              <a:t> mode to allow picture GIFs to play</a:t>
            </a:r>
            <a:endParaRPr lang="en-US" sz="3200" b="1" i="1" dirty="0">
              <a:solidFill>
                <a:srgbClr val="002060"/>
              </a:solidFill>
              <a:cs typeface="Arial" panose="020B0604020202020204" pitchFamily="34" charset="0"/>
            </a:endParaRPr>
          </a:p>
        </p:txBody>
      </p:sp>
      <p:sp>
        <p:nvSpPr>
          <p:cNvPr id="6" name="Rounded Rectangle 5">
            <a:extLst>
              <a:ext uri="{FF2B5EF4-FFF2-40B4-BE49-F238E27FC236}">
                <a16:creationId xmlns:a16="http://schemas.microsoft.com/office/drawing/2014/main" id="{7BDB77BD-C49E-F94E-A50C-1C5FC2C554FE}"/>
              </a:ext>
            </a:extLst>
          </p:cNvPr>
          <p:cNvSpPr/>
          <p:nvPr/>
        </p:nvSpPr>
        <p:spPr>
          <a:xfrm>
            <a:off x="0" y="3001"/>
            <a:ext cx="12192000" cy="486095"/>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ea typeface="Georgia" charset="0"/>
              <a:cs typeface="Georgia" charset="0"/>
            </a:endParaRPr>
          </a:p>
        </p:txBody>
      </p:sp>
      <p:sp>
        <p:nvSpPr>
          <p:cNvPr id="7" name="TextBox 6">
            <a:extLst>
              <a:ext uri="{FF2B5EF4-FFF2-40B4-BE49-F238E27FC236}">
                <a16:creationId xmlns:a16="http://schemas.microsoft.com/office/drawing/2014/main" id="{4B8A7B06-D352-4FAD-BA32-F87794F0A86E}"/>
              </a:ext>
            </a:extLst>
          </p:cNvPr>
          <p:cNvSpPr txBox="1"/>
          <p:nvPr/>
        </p:nvSpPr>
        <p:spPr>
          <a:xfrm>
            <a:off x="3752557" y="2644170"/>
            <a:ext cx="5348312" cy="784830"/>
          </a:xfrm>
          <a:prstGeom prst="rect">
            <a:avLst/>
          </a:prstGeom>
          <a:noFill/>
        </p:spPr>
        <p:txBody>
          <a:bodyPr wrap="square" rtlCol="0">
            <a:spAutoFit/>
          </a:bodyPr>
          <a:lstStyle/>
          <a:p>
            <a:r>
              <a:rPr lang="en-US" sz="4500" dirty="0">
                <a:solidFill>
                  <a:schemeClr val="tx1">
                    <a:lumMod val="75000"/>
                    <a:lumOff val="25000"/>
                  </a:schemeClr>
                </a:solidFill>
                <a:latin typeface="AnticFont" pitchFamily="2" charset="0"/>
              </a:rPr>
              <a:t>Food Delivery Firm</a:t>
            </a:r>
          </a:p>
        </p:txBody>
      </p:sp>
    </p:spTree>
    <p:extLst>
      <p:ext uri="{BB962C8B-B14F-4D97-AF65-F5344CB8AC3E}">
        <p14:creationId xmlns:p14="http://schemas.microsoft.com/office/powerpoint/2010/main" val="124748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0" y="3001"/>
            <a:ext cx="12192000" cy="486095"/>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a typeface="Georgia" charset="0"/>
                <a:cs typeface="Georgia" charset="0"/>
              </a:rPr>
              <a:t>Final Recommendation</a:t>
            </a:r>
          </a:p>
        </p:txBody>
      </p:sp>
      <p:sp>
        <p:nvSpPr>
          <p:cNvPr id="11" name="TextBox 10">
            <a:extLst>
              <a:ext uri="{FF2B5EF4-FFF2-40B4-BE49-F238E27FC236}">
                <a16:creationId xmlns:a16="http://schemas.microsoft.com/office/drawing/2014/main" id="{900AD633-89FF-A340-A2C9-984C02FD9261}"/>
              </a:ext>
            </a:extLst>
          </p:cNvPr>
          <p:cNvSpPr txBox="1"/>
          <p:nvPr/>
        </p:nvSpPr>
        <p:spPr>
          <a:xfrm>
            <a:off x="78837" y="1921005"/>
            <a:ext cx="12034325" cy="4708981"/>
          </a:xfrm>
          <a:prstGeom prst="rect">
            <a:avLst/>
          </a:prstGeom>
          <a:noFill/>
        </p:spPr>
        <p:txBody>
          <a:bodyPr wrap="square" rtlCol="0">
            <a:spAutoFit/>
          </a:bodyPr>
          <a:lstStyle/>
          <a:p>
            <a:r>
              <a:rPr lang="en-US" b="1" u="sng" dirty="0"/>
              <a:t>Growth Opportunities:</a:t>
            </a:r>
          </a:p>
          <a:p>
            <a:r>
              <a:rPr lang="en-US" sz="1200" b="1" dirty="0"/>
              <a:t>Customer:</a:t>
            </a:r>
          </a:p>
          <a:p>
            <a:pPr marL="742950" lvl="1" indent="-285750">
              <a:buFont typeface="Arial" panose="020B0604020202020204" pitchFamily="34" charset="0"/>
              <a:buChar char="•"/>
            </a:pPr>
            <a:r>
              <a:rPr lang="en-US" sz="1200" dirty="0"/>
              <a:t>Customer loyalty program to incentivize customers to order more frequently. </a:t>
            </a:r>
          </a:p>
          <a:p>
            <a:pPr marL="742950" lvl="1" indent="-285750">
              <a:buFont typeface="Arial" panose="020B0604020202020204" pitchFamily="34" charset="0"/>
              <a:buChar char="•"/>
              <a:defRPr/>
            </a:pPr>
            <a:r>
              <a:rPr lang="en-US" sz="1200" dirty="0"/>
              <a:t>Promotions to increase orders on Monday/Tuesday (least popular days of the week)</a:t>
            </a:r>
          </a:p>
          <a:p>
            <a:pPr marL="742950" lvl="1" indent="-285750">
              <a:buFont typeface="Arial" panose="020B0604020202020204" pitchFamily="34" charset="0"/>
              <a:buChar char="•"/>
            </a:pPr>
            <a:r>
              <a:rPr lang="en-US" sz="1200" dirty="0"/>
              <a:t>Advertise popular food categories such as Burgers/Japanese, when doing promotions as that’s what customers desire the most. </a:t>
            </a:r>
            <a:endParaRPr lang="en-US" sz="1200" b="1" dirty="0"/>
          </a:p>
          <a:p>
            <a:r>
              <a:rPr lang="en-US" sz="1200" b="1" dirty="0"/>
              <a:t>Merchant:</a:t>
            </a:r>
          </a:p>
          <a:p>
            <a:pPr marL="742950" lvl="1" indent="-285750">
              <a:buFont typeface="Arial" panose="020B0604020202020204" pitchFamily="34" charset="0"/>
              <a:buChar char="•"/>
            </a:pPr>
            <a:r>
              <a:rPr lang="en-US" sz="1200" dirty="0"/>
              <a:t>Strategically assign Jumpmen to service densely populated merchant pick-up locations especially during times of day with increased demand</a:t>
            </a:r>
            <a:endParaRPr lang="en-US" sz="1200" u="sng" dirty="0"/>
          </a:p>
          <a:p>
            <a:pPr marL="742950" lvl="1" indent="-285750">
              <a:buFont typeface="Arial" panose="020B0604020202020204" pitchFamily="34" charset="0"/>
              <a:buChar char="•"/>
            </a:pPr>
            <a:r>
              <a:rPr lang="en-US" sz="1200" dirty="0"/>
              <a:t>Partnership with targeted frequent merchants to facilitate: easier ordering channels (such as an online order communication platform) thus faster order times</a:t>
            </a:r>
          </a:p>
          <a:p>
            <a:pPr marL="742950" lvl="1" indent="-285750">
              <a:buFont typeface="Arial" panose="020B0604020202020204" pitchFamily="34" charset="0"/>
              <a:buChar char="•"/>
            </a:pPr>
            <a:r>
              <a:rPr lang="en-US" sz="1200" dirty="0"/>
              <a:t>Advertising opportunities on created online platform to increase visibility of Merchants.</a:t>
            </a:r>
          </a:p>
          <a:p>
            <a:r>
              <a:rPr lang="en-US" sz="1200" b="1" dirty="0"/>
              <a:t>Jumpmen:</a:t>
            </a:r>
          </a:p>
          <a:p>
            <a:pPr marL="742950" lvl="1" indent="-285750">
              <a:buFont typeface="Arial" panose="020B0604020202020204" pitchFamily="34" charset="0"/>
              <a:buChar char="•"/>
            </a:pPr>
            <a:r>
              <a:rPr lang="en-US" sz="1200" dirty="0"/>
              <a:t>Implement </a:t>
            </a:r>
            <a:r>
              <a:rPr lang="en-US" sz="1200" dirty="0" err="1"/>
              <a:t>Jumpmen</a:t>
            </a:r>
            <a:r>
              <a:rPr lang="en-US" sz="1200" dirty="0"/>
              <a:t> rewards program to incentivize Jumpmen to make more deliveries.</a:t>
            </a:r>
          </a:p>
          <a:p>
            <a:pPr marL="742950" lvl="1" indent="-285750">
              <a:buFont typeface="Arial" panose="020B0604020202020204" pitchFamily="34" charset="0"/>
              <a:buChar char="•"/>
            </a:pPr>
            <a:r>
              <a:rPr lang="en-US" sz="1200" dirty="0"/>
              <a:t>The majority of Jumpmen actually utilize Bikes to deliver. Jumpman23 should provide navigation for bikes in specific rather than just for cars!  </a:t>
            </a:r>
          </a:p>
          <a:p>
            <a:pPr marL="742950" lvl="1" indent="-285750">
              <a:buFont typeface="Arial" panose="020B0604020202020204" pitchFamily="34" charset="0"/>
              <a:buChar char="•"/>
            </a:pPr>
            <a:r>
              <a:rPr lang="en-US" sz="1200" dirty="0"/>
              <a:t>Maximize Jumpman23’s efforts to always place orders in advance to reduce wait time for Jumpmen reducing total delivery time.</a:t>
            </a:r>
          </a:p>
          <a:p>
            <a:pPr marL="742950" lvl="1" indent="-285750">
              <a:buFont typeface="Arial" panose="020B0604020202020204" pitchFamily="34" charset="0"/>
              <a:buChar char="•"/>
            </a:pPr>
            <a:r>
              <a:rPr lang="en-US" sz="1200" dirty="0"/>
              <a:t>Create logo &amp; merchandise that Jumpmen can wear and utilize to spread brand awareness of Jumpman23  </a:t>
            </a:r>
            <a:endParaRPr lang="en-US" dirty="0"/>
          </a:p>
          <a:p>
            <a:endParaRPr lang="en-US" dirty="0"/>
          </a:p>
          <a:p>
            <a:r>
              <a:rPr lang="en-US" b="1" u="sng" dirty="0"/>
              <a:t>Final Evaluation:</a:t>
            </a:r>
          </a:p>
          <a:p>
            <a:r>
              <a:rPr lang="en-US" dirty="0"/>
              <a:t>Jumpman23’s </a:t>
            </a:r>
            <a:r>
              <a:rPr lang="en-US" b="1" dirty="0">
                <a:solidFill>
                  <a:srgbClr val="002060"/>
                </a:solidFill>
              </a:rPr>
              <a:t>New York City </a:t>
            </a:r>
            <a:r>
              <a:rPr lang="en-US" dirty="0"/>
              <a:t>exemplifies healthy metrics and growth as shown by analysis of </a:t>
            </a:r>
            <a:r>
              <a:rPr lang="en-US" b="1" i="1" dirty="0">
                <a:solidFill>
                  <a:srgbClr val="7030A0"/>
                </a:solidFill>
              </a:rPr>
              <a:t>Customer, Merchant and </a:t>
            </a:r>
            <a:r>
              <a:rPr lang="en-US" b="1" i="1" dirty="0" err="1">
                <a:solidFill>
                  <a:srgbClr val="7030A0"/>
                </a:solidFill>
              </a:rPr>
              <a:t>Jumpmen</a:t>
            </a:r>
            <a:r>
              <a:rPr lang="en-US" b="1" i="1" dirty="0">
                <a:solidFill>
                  <a:srgbClr val="7030A0"/>
                </a:solidFill>
              </a:rPr>
              <a:t> </a:t>
            </a:r>
            <a:r>
              <a:rPr lang="en-US" dirty="0"/>
              <a:t>aspects. However, there are multiple data integrity issues that need be addressed. If not, the analysis that can give Jumpman23 a competitive advantage and grow will be incorrect and can possibly even hinder Jumpman23’s growth. </a:t>
            </a:r>
          </a:p>
          <a:p>
            <a:pPr marL="342900" indent="-342900">
              <a:buAutoNum type="arabicPeriod"/>
            </a:pPr>
            <a:endParaRPr lang="en-US" dirty="0"/>
          </a:p>
          <a:p>
            <a:pPr marL="342900" indent="-342900">
              <a:buAutoNum type="arabicPeriod"/>
            </a:pPr>
            <a:endParaRPr lang="en-US" dirty="0"/>
          </a:p>
        </p:txBody>
      </p:sp>
      <p:graphicFrame>
        <p:nvGraphicFramePr>
          <p:cNvPr id="2" name="Diagram 1"/>
          <p:cNvGraphicFramePr/>
          <p:nvPr>
            <p:extLst>
              <p:ext uri="{D42A27DB-BD31-4B8C-83A1-F6EECF244321}">
                <p14:modId xmlns:p14="http://schemas.microsoft.com/office/powerpoint/2010/main" val="1827277567"/>
              </p:ext>
            </p:extLst>
          </p:nvPr>
        </p:nvGraphicFramePr>
        <p:xfrm>
          <a:off x="7772400" y="440887"/>
          <a:ext cx="5553307" cy="3149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70984" y="634704"/>
            <a:ext cx="9028771" cy="1200329"/>
          </a:xfrm>
          <a:prstGeom prst="rect">
            <a:avLst/>
          </a:prstGeom>
        </p:spPr>
        <p:txBody>
          <a:bodyPr wrap="square">
            <a:spAutoFit/>
          </a:bodyPr>
          <a:lstStyle/>
          <a:p>
            <a:r>
              <a:rPr lang="en-US" b="1" u="sng" dirty="0"/>
              <a:t>Additional analysis to explore</a:t>
            </a:r>
            <a:r>
              <a:rPr lang="en-US" dirty="0"/>
              <a:t>:</a:t>
            </a:r>
          </a:p>
          <a:p>
            <a:pPr marL="285750" indent="-285750">
              <a:buFont typeface="Arial" panose="020B0604020202020204" pitchFamily="34" charset="0"/>
              <a:buChar char="•"/>
            </a:pPr>
            <a:r>
              <a:rPr lang="en-US" dirty="0"/>
              <a:t>Financial data detailing revenues and cost economics gathered to help with profitability analysis. </a:t>
            </a:r>
          </a:p>
          <a:p>
            <a:pPr marL="285750" indent="-285750">
              <a:buFont typeface="Arial" panose="020B0604020202020204" pitchFamily="34" charset="0"/>
              <a:buChar char="•"/>
            </a:pPr>
            <a:r>
              <a:rPr lang="en-US" dirty="0"/>
              <a:t>Time customer initially started order data to better understand total order &amp; delivery time. </a:t>
            </a:r>
          </a:p>
        </p:txBody>
      </p:sp>
      <p:sp>
        <p:nvSpPr>
          <p:cNvPr id="7" name="TextBox 6">
            <a:extLst>
              <a:ext uri="{FF2B5EF4-FFF2-40B4-BE49-F238E27FC236}">
                <a16:creationId xmlns:a16="http://schemas.microsoft.com/office/drawing/2014/main" id="{57EAADAD-9388-4CFC-8420-CA7C19F9247E}"/>
              </a:ext>
            </a:extLst>
          </p:cNvPr>
          <p:cNvSpPr txBox="1"/>
          <p:nvPr/>
        </p:nvSpPr>
        <p:spPr>
          <a:xfrm>
            <a:off x="8756806" y="6334619"/>
            <a:ext cx="5313872" cy="553998"/>
          </a:xfrm>
          <a:prstGeom prst="rect">
            <a:avLst/>
          </a:prstGeom>
          <a:noFill/>
        </p:spPr>
        <p:txBody>
          <a:bodyPr wrap="square" rtlCol="0">
            <a:spAutoFit/>
          </a:bodyPr>
          <a:lstStyle/>
          <a:p>
            <a:r>
              <a:rPr lang="en-US" sz="3000" dirty="0">
                <a:solidFill>
                  <a:schemeClr val="tx1">
                    <a:lumMod val="75000"/>
                    <a:lumOff val="25000"/>
                  </a:schemeClr>
                </a:solidFill>
                <a:latin typeface="AnticFont" pitchFamily="2" charset="0"/>
              </a:rPr>
              <a:t>Food Delivery Firm</a:t>
            </a:r>
          </a:p>
        </p:txBody>
      </p:sp>
    </p:spTree>
    <p:extLst>
      <p:ext uri="{BB962C8B-B14F-4D97-AF65-F5344CB8AC3E}">
        <p14:creationId xmlns:p14="http://schemas.microsoft.com/office/powerpoint/2010/main" val="2833589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0" y="3001"/>
            <a:ext cx="12192000" cy="486095"/>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a typeface="Georgia" charset="0"/>
                <a:cs typeface="Georgia" charset="0"/>
              </a:rPr>
              <a:t>Executive Summary</a:t>
            </a:r>
          </a:p>
        </p:txBody>
      </p:sp>
      <p:sp>
        <p:nvSpPr>
          <p:cNvPr id="11" name="TextBox 10">
            <a:extLst>
              <a:ext uri="{FF2B5EF4-FFF2-40B4-BE49-F238E27FC236}">
                <a16:creationId xmlns:a16="http://schemas.microsoft.com/office/drawing/2014/main" id="{900AD633-89FF-A340-A2C9-984C02FD9261}"/>
              </a:ext>
            </a:extLst>
          </p:cNvPr>
          <p:cNvSpPr txBox="1"/>
          <p:nvPr/>
        </p:nvSpPr>
        <p:spPr>
          <a:xfrm>
            <a:off x="157675" y="643382"/>
            <a:ext cx="12034325" cy="2154436"/>
          </a:xfrm>
          <a:prstGeom prst="rect">
            <a:avLst/>
          </a:prstGeom>
          <a:noFill/>
        </p:spPr>
        <p:txBody>
          <a:bodyPr wrap="square" rtlCol="0">
            <a:spAutoFit/>
          </a:bodyPr>
          <a:lstStyle/>
          <a:p>
            <a:r>
              <a:rPr lang="en-US" dirty="0"/>
              <a:t>To evaluate Jumpman23’s performance in New York City, this market analysis is broken down into 3 separate sides of the marketplace: </a:t>
            </a:r>
            <a:r>
              <a:rPr lang="en-US" b="1" i="1" dirty="0">
                <a:solidFill>
                  <a:srgbClr val="7030A0"/>
                </a:solidFill>
              </a:rPr>
              <a:t>Customers, Merchants, and Jumpmen</a:t>
            </a:r>
            <a:r>
              <a:rPr lang="en-US" dirty="0"/>
              <a:t>.</a:t>
            </a:r>
          </a:p>
          <a:p>
            <a:endParaRPr lang="en-US" dirty="0"/>
          </a:p>
          <a:p>
            <a:r>
              <a:rPr lang="en-US" sz="1600" i="1" u="sng" dirty="0"/>
              <a:t>Assumptions:</a:t>
            </a:r>
          </a:p>
          <a:p>
            <a:pPr marL="285750" indent="-285750">
              <a:buFont typeface="Arial" panose="020B0604020202020204" pitchFamily="34" charset="0"/>
              <a:buChar char="•"/>
            </a:pPr>
            <a:r>
              <a:rPr lang="en-US" sz="1600" dirty="0"/>
              <a:t>Define metrics of success as order frequency, as higher number of orders equates to increased revenues</a:t>
            </a:r>
          </a:p>
          <a:p>
            <a:pPr marL="285750" indent="-285750">
              <a:buFont typeface="Arial" panose="020B0604020202020204" pitchFamily="34" charset="0"/>
              <a:buChar char="•"/>
            </a:pPr>
            <a:r>
              <a:rPr lang="en-US" sz="1600" dirty="0"/>
              <a:t>Field </a:t>
            </a:r>
            <a:r>
              <a:rPr lang="en-US" sz="1600" i="1" dirty="0"/>
              <a:t>“How Long it Took to Order” </a:t>
            </a:r>
            <a:r>
              <a:rPr lang="en-US" sz="1600" dirty="0"/>
              <a:t>represents time Jumpan23 took to place the food order.</a:t>
            </a:r>
          </a:p>
          <a:p>
            <a:pPr marL="285750" indent="-285750">
              <a:buFont typeface="Arial" panose="020B0604020202020204" pitchFamily="34" charset="0"/>
              <a:buChar char="•"/>
            </a:pPr>
            <a:r>
              <a:rPr lang="en-US" sz="1600" dirty="0"/>
              <a:t>Field </a:t>
            </a:r>
            <a:r>
              <a:rPr lang="en-US" sz="1600" i="1" dirty="0"/>
              <a:t>“When Jumpman Left Pickup” </a:t>
            </a:r>
            <a:r>
              <a:rPr lang="en-US" sz="1600" dirty="0"/>
              <a:t>– </a:t>
            </a:r>
            <a:r>
              <a:rPr lang="en-US" sz="1600" i="1" dirty="0"/>
              <a:t>“When Jumpman Arrived at Pickup” </a:t>
            </a:r>
            <a:r>
              <a:rPr lang="en-US" sz="1600" dirty="0"/>
              <a:t>= Total Wait Time at Pickup = Parking Time + Waiting for Food Time</a:t>
            </a:r>
            <a:endParaRPr lang="en-US" dirty="0"/>
          </a:p>
        </p:txBody>
      </p:sp>
      <p:sp>
        <p:nvSpPr>
          <p:cNvPr id="14" name="TextBox 13">
            <a:extLst>
              <a:ext uri="{FF2B5EF4-FFF2-40B4-BE49-F238E27FC236}">
                <a16:creationId xmlns:a16="http://schemas.microsoft.com/office/drawing/2014/main" id="{25F7E8D3-9ABB-4AFD-BBFB-D99AF6DE6C02}"/>
              </a:ext>
            </a:extLst>
          </p:cNvPr>
          <p:cNvSpPr txBox="1"/>
          <p:nvPr/>
        </p:nvSpPr>
        <p:spPr>
          <a:xfrm>
            <a:off x="6096000" y="2920225"/>
            <a:ext cx="6022757" cy="3162404"/>
          </a:xfrm>
          <a:prstGeom prst="rect">
            <a:avLst/>
          </a:prstGeom>
          <a:noFill/>
        </p:spPr>
        <p:txBody>
          <a:bodyPr wrap="square" rtlCol="0">
            <a:spAutoFit/>
          </a:bodyPr>
          <a:lstStyle/>
          <a:p>
            <a:r>
              <a:rPr lang="en-US" sz="1650" dirty="0"/>
              <a:t>There’s a trending </a:t>
            </a:r>
            <a:r>
              <a:rPr lang="en-US" b="1" dirty="0">
                <a:solidFill>
                  <a:srgbClr val="C00000"/>
                </a:solidFill>
              </a:rPr>
              <a:t>3% </a:t>
            </a:r>
            <a:r>
              <a:rPr lang="en-US" sz="1650" dirty="0"/>
              <a:t>linear growth over this one-month time period, which shows consistent and growing demand for Jumpman23!</a:t>
            </a:r>
          </a:p>
          <a:p>
            <a:endParaRPr lang="en-US" sz="1650" dirty="0"/>
          </a:p>
          <a:p>
            <a:r>
              <a:rPr lang="en-US" sz="1650" dirty="0"/>
              <a:t>This growth coupled with the data insights into </a:t>
            </a:r>
            <a:r>
              <a:rPr lang="en-US" sz="1650" i="1" dirty="0">
                <a:solidFill>
                  <a:srgbClr val="7030A0"/>
                </a:solidFill>
              </a:rPr>
              <a:t>Customers, Merchants and Jumpmen</a:t>
            </a:r>
            <a:r>
              <a:rPr lang="en-US" sz="1650" i="1" dirty="0"/>
              <a:t> </a:t>
            </a:r>
            <a:r>
              <a:rPr lang="en-US" sz="1650" dirty="0"/>
              <a:t>show that the New York City business is thriving. </a:t>
            </a:r>
          </a:p>
          <a:p>
            <a:endParaRPr lang="en-US" sz="1650" dirty="0"/>
          </a:p>
          <a:p>
            <a:r>
              <a:rPr lang="en-US" sz="1650" i="1" u="sng" dirty="0">
                <a:solidFill>
                  <a:srgbClr val="002060"/>
                </a:solidFill>
              </a:rPr>
              <a:t>Through evaluation, insights, and recommendations for Customers, Merchants, and </a:t>
            </a:r>
            <a:r>
              <a:rPr lang="en-US" sz="1650" i="1" u="sng" dirty="0" err="1">
                <a:solidFill>
                  <a:srgbClr val="002060"/>
                </a:solidFill>
              </a:rPr>
              <a:t>Jumpmen</a:t>
            </a:r>
            <a:r>
              <a:rPr lang="en-US" sz="1650" i="1" u="sng" dirty="0">
                <a:solidFill>
                  <a:srgbClr val="002060"/>
                </a:solidFill>
              </a:rPr>
              <a:t> along with addressing data integrity issues, Jumpman23 can continue to succeed &amp; further thrive in the New York City marketplace</a:t>
            </a:r>
          </a:p>
        </p:txBody>
      </p:sp>
      <p:pic>
        <p:nvPicPr>
          <p:cNvPr id="4" name="Picture 3">
            <a:extLst>
              <a:ext uri="{FF2B5EF4-FFF2-40B4-BE49-F238E27FC236}">
                <a16:creationId xmlns:a16="http://schemas.microsoft.com/office/drawing/2014/main" id="{7A38DCF0-70B7-0F4F-93F3-0DE950B12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7" y="3182543"/>
            <a:ext cx="5771950" cy="3638637"/>
          </a:xfrm>
          <a:prstGeom prst="rect">
            <a:avLst/>
          </a:prstGeom>
        </p:spPr>
      </p:pic>
      <p:sp>
        <p:nvSpPr>
          <p:cNvPr id="7" name="TextBox 6">
            <a:extLst>
              <a:ext uri="{FF2B5EF4-FFF2-40B4-BE49-F238E27FC236}">
                <a16:creationId xmlns:a16="http://schemas.microsoft.com/office/drawing/2014/main" id="{6264996F-A297-443F-8099-9E8AAE5B774A}"/>
              </a:ext>
            </a:extLst>
          </p:cNvPr>
          <p:cNvSpPr txBox="1"/>
          <p:nvPr/>
        </p:nvSpPr>
        <p:spPr>
          <a:xfrm>
            <a:off x="8756806" y="6334619"/>
            <a:ext cx="5313872" cy="553998"/>
          </a:xfrm>
          <a:prstGeom prst="rect">
            <a:avLst/>
          </a:prstGeom>
          <a:noFill/>
        </p:spPr>
        <p:txBody>
          <a:bodyPr wrap="square" rtlCol="0">
            <a:spAutoFit/>
          </a:bodyPr>
          <a:lstStyle/>
          <a:p>
            <a:r>
              <a:rPr lang="en-US" sz="3000" dirty="0">
                <a:solidFill>
                  <a:schemeClr val="tx1">
                    <a:lumMod val="75000"/>
                    <a:lumOff val="25000"/>
                  </a:schemeClr>
                </a:solidFill>
                <a:latin typeface="AnticFont" pitchFamily="2" charset="0"/>
              </a:rPr>
              <a:t>Food Delivery Firm</a:t>
            </a:r>
          </a:p>
        </p:txBody>
      </p:sp>
    </p:spTree>
    <p:extLst>
      <p:ext uri="{BB962C8B-B14F-4D97-AF65-F5344CB8AC3E}">
        <p14:creationId xmlns:p14="http://schemas.microsoft.com/office/powerpoint/2010/main" val="320732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1495" y="0"/>
            <a:ext cx="12192000" cy="486095"/>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a typeface="Georgia" charset="0"/>
                <a:cs typeface="Georgia" charset="0"/>
              </a:rPr>
              <a:t>Market Analysis – Customers and Orders</a:t>
            </a:r>
          </a:p>
        </p:txBody>
      </p:sp>
      <p:sp>
        <p:nvSpPr>
          <p:cNvPr id="11" name="TextBox 10">
            <a:extLst>
              <a:ext uri="{FF2B5EF4-FFF2-40B4-BE49-F238E27FC236}">
                <a16:creationId xmlns:a16="http://schemas.microsoft.com/office/drawing/2014/main" id="{900AD633-89FF-A340-A2C9-984C02FD9261}"/>
              </a:ext>
            </a:extLst>
          </p:cNvPr>
          <p:cNvSpPr txBox="1"/>
          <p:nvPr/>
        </p:nvSpPr>
        <p:spPr>
          <a:xfrm>
            <a:off x="218518" y="826464"/>
            <a:ext cx="5479755" cy="3185487"/>
          </a:xfrm>
          <a:prstGeom prst="rect">
            <a:avLst/>
          </a:prstGeom>
          <a:noFill/>
        </p:spPr>
        <p:txBody>
          <a:bodyPr wrap="square" rtlCol="0">
            <a:spAutoFit/>
          </a:bodyPr>
          <a:lstStyle/>
          <a:p>
            <a:r>
              <a:rPr lang="en-US" sz="1700" u="sng" dirty="0">
                <a:solidFill>
                  <a:srgbClr val="002060"/>
                </a:solidFill>
              </a:rPr>
              <a:t>Insights: </a:t>
            </a:r>
          </a:p>
          <a:p>
            <a:pPr marL="285750" indent="-285750">
              <a:buFont typeface="Arial" panose="020B0604020202020204" pitchFamily="34" charset="0"/>
              <a:buChar char="•"/>
            </a:pPr>
            <a:r>
              <a:rPr lang="en-US" sz="1600" b="1" dirty="0">
                <a:solidFill>
                  <a:srgbClr val="7030A0"/>
                </a:solidFill>
              </a:rPr>
              <a:t>3,192</a:t>
            </a:r>
            <a:r>
              <a:rPr lang="en-US" sz="1600" dirty="0"/>
              <a:t> customers in New York from this time period: </a:t>
            </a:r>
          </a:p>
          <a:p>
            <a:pPr marL="742950" lvl="1" indent="-285750">
              <a:buFont typeface="Arial" panose="020B0604020202020204" pitchFamily="34" charset="0"/>
              <a:buChar char="•"/>
            </a:pPr>
            <a:r>
              <a:rPr lang="en-US" sz="1600" b="1" dirty="0">
                <a:solidFill>
                  <a:srgbClr val="7030A0"/>
                </a:solidFill>
              </a:rPr>
              <a:t>1,939</a:t>
            </a:r>
            <a:r>
              <a:rPr lang="en-US" sz="1600" dirty="0"/>
              <a:t> customers used the service once (New), </a:t>
            </a:r>
            <a:r>
              <a:rPr lang="en-US" sz="1600" b="1" dirty="0">
                <a:solidFill>
                  <a:srgbClr val="7030A0"/>
                </a:solidFill>
              </a:rPr>
              <a:t>1,253</a:t>
            </a:r>
            <a:r>
              <a:rPr lang="en-US" sz="1600" dirty="0"/>
              <a:t> customers used the service more than once (Returning). </a:t>
            </a:r>
          </a:p>
          <a:p>
            <a:pPr marL="285750" indent="-285750">
              <a:buFont typeface="Arial" panose="020B0604020202020204" pitchFamily="34" charset="0"/>
              <a:buChar char="•"/>
            </a:pPr>
            <a:r>
              <a:rPr lang="en-US" sz="1600" dirty="0"/>
              <a:t>Each customer orders on average </a:t>
            </a:r>
            <a:r>
              <a:rPr lang="en-US" b="1" dirty="0">
                <a:solidFill>
                  <a:schemeClr val="accent2">
                    <a:lumMod val="75000"/>
                  </a:schemeClr>
                </a:solidFill>
              </a:rPr>
              <a:t>2</a:t>
            </a:r>
            <a:r>
              <a:rPr lang="en-US" sz="1600" dirty="0"/>
              <a:t> times in a month, with single most frequent customer ordering </a:t>
            </a:r>
            <a:r>
              <a:rPr lang="en-US" b="1" dirty="0">
                <a:solidFill>
                  <a:schemeClr val="accent2">
                    <a:lumMod val="75000"/>
                  </a:schemeClr>
                </a:solidFill>
              </a:rPr>
              <a:t>28</a:t>
            </a:r>
            <a:r>
              <a:rPr lang="en-US" sz="1600" dirty="0"/>
              <a:t> times</a:t>
            </a:r>
          </a:p>
          <a:p>
            <a:pPr marL="285750" indent="-285750">
              <a:buFont typeface="Arial" panose="020B0604020202020204" pitchFamily="34" charset="0"/>
              <a:buChar char="•"/>
            </a:pPr>
            <a:r>
              <a:rPr lang="en-US" sz="1600" dirty="0"/>
              <a:t>Average total delivery time (from time when delivery started to drop off time) is </a:t>
            </a:r>
            <a:r>
              <a:rPr lang="en-US" sz="1600" b="1" dirty="0">
                <a:solidFill>
                  <a:schemeClr val="accent1">
                    <a:lumMod val="75000"/>
                  </a:schemeClr>
                </a:solidFill>
              </a:rPr>
              <a:t>46</a:t>
            </a:r>
            <a:r>
              <a:rPr lang="en-US" sz="1600" dirty="0"/>
              <a:t> minutes</a:t>
            </a:r>
          </a:p>
          <a:p>
            <a:pPr marL="285750" indent="-285750">
              <a:buFont typeface="Arial" panose="020B0604020202020204" pitchFamily="34" charset="0"/>
              <a:buChar char="•"/>
            </a:pPr>
            <a:r>
              <a:rPr lang="en-US" sz="1600" dirty="0"/>
              <a:t>Average total order time is </a:t>
            </a:r>
            <a:r>
              <a:rPr lang="en-US" b="1" dirty="0">
                <a:solidFill>
                  <a:schemeClr val="accent1">
                    <a:lumMod val="75000"/>
                  </a:schemeClr>
                </a:solidFill>
              </a:rPr>
              <a:t>8</a:t>
            </a:r>
            <a:r>
              <a:rPr lang="en-US" sz="1600" dirty="0"/>
              <a:t> minutes, however standard deviation of </a:t>
            </a:r>
            <a:r>
              <a:rPr lang="en-US" b="1" dirty="0">
                <a:solidFill>
                  <a:schemeClr val="accent1">
                    <a:lumMod val="75000"/>
                  </a:schemeClr>
                </a:solidFill>
              </a:rPr>
              <a:t>5</a:t>
            </a:r>
            <a:r>
              <a:rPr lang="en-US" sz="1600" dirty="0"/>
              <a:t> minutes, which signals some divergence between order times</a:t>
            </a:r>
          </a:p>
        </p:txBody>
      </p:sp>
      <p:pic>
        <p:nvPicPr>
          <p:cNvPr id="13" name="Picture 12">
            <a:extLst>
              <a:ext uri="{FF2B5EF4-FFF2-40B4-BE49-F238E27FC236}">
                <a16:creationId xmlns:a16="http://schemas.microsoft.com/office/drawing/2014/main" id="{F7B17A7C-B4AB-4054-A44C-FB4E8913D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202" y="1066024"/>
            <a:ext cx="5945647" cy="4956692"/>
          </a:xfrm>
          <a:prstGeom prst="rect">
            <a:avLst/>
          </a:prstGeom>
        </p:spPr>
      </p:pic>
      <p:sp>
        <p:nvSpPr>
          <p:cNvPr id="7" name="TextBox 6">
            <a:extLst>
              <a:ext uri="{FF2B5EF4-FFF2-40B4-BE49-F238E27FC236}">
                <a16:creationId xmlns:a16="http://schemas.microsoft.com/office/drawing/2014/main" id="{13C0E699-3398-4B7B-B7DD-0E930441531C}"/>
              </a:ext>
            </a:extLst>
          </p:cNvPr>
          <p:cNvSpPr txBox="1"/>
          <p:nvPr/>
        </p:nvSpPr>
        <p:spPr>
          <a:xfrm>
            <a:off x="0" y="4243703"/>
            <a:ext cx="5575610" cy="1092607"/>
          </a:xfrm>
          <a:prstGeom prst="rect">
            <a:avLst/>
          </a:prstGeom>
          <a:noFill/>
        </p:spPr>
        <p:txBody>
          <a:bodyPr wrap="square" rtlCol="0">
            <a:spAutoFit/>
          </a:bodyPr>
          <a:lstStyle/>
          <a:p>
            <a:pPr marL="288925"/>
            <a:r>
              <a:rPr lang="en-US" sz="1650" b="1" dirty="0">
                <a:solidFill>
                  <a:srgbClr val="C00000"/>
                </a:solidFill>
              </a:rPr>
              <a:t>7PM (more broadly 6-8 PM) </a:t>
            </a:r>
            <a:r>
              <a:rPr lang="en-US" sz="1600" b="1" dirty="0"/>
              <a:t>around </a:t>
            </a:r>
            <a:r>
              <a:rPr lang="en-US" sz="1650" b="1" dirty="0">
                <a:solidFill>
                  <a:srgbClr val="C00000"/>
                </a:solidFill>
              </a:rPr>
              <a:t>Lower Manhattan (under 32</a:t>
            </a:r>
            <a:r>
              <a:rPr lang="en-US" sz="1650" b="1" baseline="30000" dirty="0">
                <a:solidFill>
                  <a:srgbClr val="C00000"/>
                </a:solidFill>
              </a:rPr>
              <a:t>nd</a:t>
            </a:r>
            <a:r>
              <a:rPr lang="en-US" sz="1650" b="1" dirty="0">
                <a:solidFill>
                  <a:srgbClr val="C00000"/>
                </a:solidFill>
              </a:rPr>
              <a:t> Street)</a:t>
            </a:r>
            <a:r>
              <a:rPr lang="en-US" sz="1600" b="1" dirty="0"/>
              <a:t>, specifically between 14</a:t>
            </a:r>
            <a:r>
              <a:rPr lang="en-US" sz="1600" b="1" baseline="30000" dirty="0"/>
              <a:t>th</a:t>
            </a:r>
            <a:r>
              <a:rPr lang="en-US" sz="1600" b="1" dirty="0"/>
              <a:t> street and Franklin Street, seems to be most popular time/location for customer drop-off area</a:t>
            </a:r>
          </a:p>
        </p:txBody>
      </p:sp>
      <p:sp>
        <p:nvSpPr>
          <p:cNvPr id="8" name="TextBox 7">
            <a:extLst>
              <a:ext uri="{FF2B5EF4-FFF2-40B4-BE49-F238E27FC236}">
                <a16:creationId xmlns:a16="http://schemas.microsoft.com/office/drawing/2014/main" id="{5EC04F9B-4E50-1045-9CEA-06E7AE6679E0}"/>
              </a:ext>
            </a:extLst>
          </p:cNvPr>
          <p:cNvSpPr txBox="1"/>
          <p:nvPr/>
        </p:nvSpPr>
        <p:spPr>
          <a:xfrm>
            <a:off x="6947210" y="657187"/>
            <a:ext cx="4293219" cy="338554"/>
          </a:xfrm>
          <a:prstGeom prst="rect">
            <a:avLst/>
          </a:prstGeom>
          <a:noFill/>
        </p:spPr>
        <p:txBody>
          <a:bodyPr wrap="square" rtlCol="0">
            <a:spAutoFit/>
          </a:bodyPr>
          <a:lstStyle/>
          <a:p>
            <a:r>
              <a:rPr lang="en-US" sz="1600" u="sng" dirty="0">
                <a:solidFill>
                  <a:srgbClr val="002060"/>
                </a:solidFill>
              </a:rPr>
              <a:t>Hourly Compilation of Order Drop-off Locations </a:t>
            </a:r>
          </a:p>
        </p:txBody>
      </p:sp>
      <p:sp>
        <p:nvSpPr>
          <p:cNvPr id="9" name="TextBox 8">
            <a:extLst>
              <a:ext uri="{FF2B5EF4-FFF2-40B4-BE49-F238E27FC236}">
                <a16:creationId xmlns:a16="http://schemas.microsoft.com/office/drawing/2014/main" id="{2DE7FB3B-5491-4D3C-80C9-8DF191F134A7}"/>
              </a:ext>
            </a:extLst>
          </p:cNvPr>
          <p:cNvSpPr txBox="1"/>
          <p:nvPr/>
        </p:nvSpPr>
        <p:spPr>
          <a:xfrm>
            <a:off x="8756806" y="6334619"/>
            <a:ext cx="5313872" cy="553998"/>
          </a:xfrm>
          <a:prstGeom prst="rect">
            <a:avLst/>
          </a:prstGeom>
          <a:noFill/>
        </p:spPr>
        <p:txBody>
          <a:bodyPr wrap="square" rtlCol="0">
            <a:spAutoFit/>
          </a:bodyPr>
          <a:lstStyle/>
          <a:p>
            <a:r>
              <a:rPr lang="en-US" sz="3000" dirty="0">
                <a:solidFill>
                  <a:schemeClr val="tx1">
                    <a:lumMod val="75000"/>
                    <a:lumOff val="25000"/>
                  </a:schemeClr>
                </a:solidFill>
                <a:latin typeface="AnticFont" pitchFamily="2" charset="0"/>
              </a:rPr>
              <a:t>Food Delivery Firm</a:t>
            </a:r>
          </a:p>
        </p:txBody>
      </p:sp>
    </p:spTree>
    <p:extLst>
      <p:ext uri="{BB962C8B-B14F-4D97-AF65-F5344CB8AC3E}">
        <p14:creationId xmlns:p14="http://schemas.microsoft.com/office/powerpoint/2010/main" val="1967345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1495" y="0"/>
            <a:ext cx="12192000" cy="486095"/>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a typeface="Georgia" charset="0"/>
                <a:cs typeface="Georgia" charset="0"/>
              </a:rPr>
              <a:t>Market Analysis – Customers and Orders</a:t>
            </a:r>
          </a:p>
        </p:txBody>
      </p:sp>
      <p:sp>
        <p:nvSpPr>
          <p:cNvPr id="18" name="TextBox 17">
            <a:extLst>
              <a:ext uri="{FF2B5EF4-FFF2-40B4-BE49-F238E27FC236}">
                <a16:creationId xmlns:a16="http://schemas.microsoft.com/office/drawing/2014/main" id="{8A92841B-8166-4812-AAA3-7EF0BE454B1C}"/>
              </a:ext>
            </a:extLst>
          </p:cNvPr>
          <p:cNvSpPr txBox="1"/>
          <p:nvPr/>
        </p:nvSpPr>
        <p:spPr>
          <a:xfrm>
            <a:off x="245362" y="4658117"/>
            <a:ext cx="7213517" cy="2308324"/>
          </a:xfrm>
          <a:prstGeom prst="rect">
            <a:avLst/>
          </a:prstGeom>
          <a:noFill/>
        </p:spPr>
        <p:txBody>
          <a:bodyPr wrap="square" rtlCol="0">
            <a:spAutoFit/>
          </a:bodyPr>
          <a:lstStyle/>
          <a:p>
            <a:r>
              <a:rPr lang="en-US" sz="1600" u="sng" dirty="0">
                <a:solidFill>
                  <a:srgbClr val="002060"/>
                </a:solidFill>
              </a:rPr>
              <a:t>Evaluation &amp; Recommendation:</a:t>
            </a:r>
          </a:p>
          <a:p>
            <a:pPr marL="285750" indent="-285750">
              <a:buFont typeface="Arial" panose="020B0604020202020204" pitchFamily="34" charset="0"/>
              <a:buChar char="•"/>
            </a:pPr>
            <a:r>
              <a:rPr lang="en-US" sz="1600" dirty="0"/>
              <a:t>There is a strong customer population supporting Jumpman with a sound mix of new and returning customer. </a:t>
            </a:r>
          </a:p>
          <a:p>
            <a:pPr marL="285750" indent="-285750">
              <a:buFont typeface="Arial" panose="020B0604020202020204" pitchFamily="34" charset="0"/>
              <a:buChar char="•"/>
            </a:pPr>
            <a:r>
              <a:rPr lang="en-US" sz="1600" dirty="0"/>
              <a:t>Customer loyalty program to incentivize customers to order more frequently. </a:t>
            </a:r>
          </a:p>
          <a:p>
            <a:pPr marL="285750" indent="-285750">
              <a:buFont typeface="Arial" panose="020B0604020202020204" pitchFamily="34" charset="0"/>
              <a:buChar char="•"/>
            </a:pPr>
            <a:r>
              <a:rPr lang="en-US" sz="1600" dirty="0"/>
              <a:t>Promotions to increase orders on Monday/Tuesday (least popular days of the week)</a:t>
            </a:r>
          </a:p>
          <a:p>
            <a:pPr marL="285750" indent="-285750">
              <a:buFont typeface="Arial" panose="020B0604020202020204" pitchFamily="34" charset="0"/>
              <a:buChar char="•"/>
            </a:pPr>
            <a:r>
              <a:rPr lang="en-US" sz="1600" dirty="0"/>
              <a:t>Advertise popular food categories such as Burgers/Japanese, when doing promotions as that’s what customers desire the most. </a:t>
            </a:r>
          </a:p>
          <a:p>
            <a:endParaRPr lang="en-US" sz="1600" dirty="0"/>
          </a:p>
        </p:txBody>
      </p:sp>
      <p:pic>
        <p:nvPicPr>
          <p:cNvPr id="14" name="Picture 13" descr="A screenshot of a cell phone&#10;&#10;Description automatically generated">
            <a:extLst>
              <a:ext uri="{FF2B5EF4-FFF2-40B4-BE49-F238E27FC236}">
                <a16:creationId xmlns:a16="http://schemas.microsoft.com/office/drawing/2014/main" id="{C983ED67-FFAA-4D19-A415-79A70EA25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9366"/>
            <a:ext cx="5107582" cy="2561618"/>
          </a:xfrm>
          <a:prstGeom prst="rect">
            <a:avLst/>
          </a:prstGeom>
        </p:spPr>
      </p:pic>
      <p:sp>
        <p:nvSpPr>
          <p:cNvPr id="15" name="TextBox 14">
            <a:extLst>
              <a:ext uri="{FF2B5EF4-FFF2-40B4-BE49-F238E27FC236}">
                <a16:creationId xmlns:a16="http://schemas.microsoft.com/office/drawing/2014/main" id="{F5CF4717-1101-423D-8C94-D41EA0C1B1DD}"/>
              </a:ext>
            </a:extLst>
          </p:cNvPr>
          <p:cNvSpPr txBox="1"/>
          <p:nvPr/>
        </p:nvSpPr>
        <p:spPr>
          <a:xfrm>
            <a:off x="5107582" y="545390"/>
            <a:ext cx="5604960" cy="1077218"/>
          </a:xfrm>
          <a:prstGeom prst="rect">
            <a:avLst/>
          </a:prstGeom>
          <a:noFill/>
        </p:spPr>
        <p:txBody>
          <a:bodyPr wrap="square" rtlCol="0">
            <a:spAutoFit/>
          </a:bodyPr>
          <a:lstStyle/>
          <a:p>
            <a:r>
              <a:rPr lang="en-US" sz="1600" b="1" dirty="0">
                <a:solidFill>
                  <a:schemeClr val="accent2">
                    <a:lumMod val="75000"/>
                  </a:schemeClr>
                </a:solidFill>
              </a:rPr>
              <a:t>Sunday</a:t>
            </a:r>
            <a:r>
              <a:rPr lang="en-US" sz="1600" dirty="0"/>
              <a:t> is the most popular order day of the week.</a:t>
            </a:r>
          </a:p>
          <a:p>
            <a:r>
              <a:rPr lang="en-US" sz="1600" dirty="0"/>
              <a:t>Jumpman23 receives orders in a cyclical natural during the week throughout the month, whereas weekends consistently outperforms earlier weekdays such as </a:t>
            </a:r>
            <a:r>
              <a:rPr lang="en-US" sz="1600" i="1" dirty="0">
                <a:solidFill>
                  <a:srgbClr val="002060"/>
                </a:solidFill>
              </a:rPr>
              <a:t>Monday &amp; Tuesday</a:t>
            </a:r>
          </a:p>
        </p:txBody>
      </p:sp>
      <p:pic>
        <p:nvPicPr>
          <p:cNvPr id="6" name="Picture 5">
            <a:extLst>
              <a:ext uri="{FF2B5EF4-FFF2-40B4-BE49-F238E27FC236}">
                <a16:creationId xmlns:a16="http://schemas.microsoft.com/office/drawing/2014/main" id="{28C3C545-3219-4608-8716-4FDB35F928DD}"/>
              </a:ext>
            </a:extLst>
          </p:cNvPr>
          <p:cNvPicPr>
            <a:picLocks noChangeAspect="1"/>
          </p:cNvPicPr>
          <p:nvPr/>
        </p:nvPicPr>
        <p:blipFill>
          <a:blip r:embed="rId4"/>
          <a:stretch>
            <a:fillRect/>
          </a:stretch>
        </p:blipFill>
        <p:spPr>
          <a:xfrm>
            <a:off x="8097422" y="1951463"/>
            <a:ext cx="3991691" cy="3724508"/>
          </a:xfrm>
          <a:prstGeom prst="rect">
            <a:avLst/>
          </a:prstGeom>
        </p:spPr>
      </p:pic>
      <p:sp>
        <p:nvSpPr>
          <p:cNvPr id="8" name="TextBox 7">
            <a:extLst>
              <a:ext uri="{FF2B5EF4-FFF2-40B4-BE49-F238E27FC236}">
                <a16:creationId xmlns:a16="http://schemas.microsoft.com/office/drawing/2014/main" id="{5EC04F9B-4E50-1045-9CEA-06E7AE6679E0}"/>
              </a:ext>
            </a:extLst>
          </p:cNvPr>
          <p:cNvSpPr txBox="1"/>
          <p:nvPr/>
        </p:nvSpPr>
        <p:spPr>
          <a:xfrm>
            <a:off x="245362" y="3054442"/>
            <a:ext cx="4633477" cy="1569660"/>
          </a:xfrm>
          <a:prstGeom prst="rect">
            <a:avLst/>
          </a:prstGeom>
          <a:noFill/>
        </p:spPr>
        <p:txBody>
          <a:bodyPr wrap="square" rtlCol="0">
            <a:spAutoFit/>
          </a:bodyPr>
          <a:lstStyle/>
          <a:p>
            <a:r>
              <a:rPr lang="en-US" sz="1600" dirty="0"/>
              <a:t>Customer demand for different food types is fairly even. There is no food type that strongly dominates and no place categories with a significant number of items per order.</a:t>
            </a:r>
          </a:p>
          <a:p>
            <a:r>
              <a:rPr lang="en-US" sz="1600" i="1" dirty="0">
                <a:solidFill>
                  <a:srgbClr val="7030A0"/>
                </a:solidFill>
              </a:rPr>
              <a:t>Overall, healthy mix of food options and demand for each food category</a:t>
            </a:r>
          </a:p>
        </p:txBody>
      </p:sp>
      <p:pic>
        <p:nvPicPr>
          <p:cNvPr id="3" name="Picture 2">
            <a:extLst>
              <a:ext uri="{FF2B5EF4-FFF2-40B4-BE49-F238E27FC236}">
                <a16:creationId xmlns:a16="http://schemas.microsoft.com/office/drawing/2014/main" id="{39803B50-0A0F-4544-BDE6-4D21AE490E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8839" y="2695223"/>
            <a:ext cx="3205916" cy="1525645"/>
          </a:xfrm>
          <a:prstGeom prst="rect">
            <a:avLst/>
          </a:prstGeom>
        </p:spPr>
      </p:pic>
      <p:sp>
        <p:nvSpPr>
          <p:cNvPr id="11" name="TextBox 10">
            <a:extLst>
              <a:ext uri="{FF2B5EF4-FFF2-40B4-BE49-F238E27FC236}">
                <a16:creationId xmlns:a16="http://schemas.microsoft.com/office/drawing/2014/main" id="{0C4BE0E5-030B-4402-A068-CC8B35DB2BC8}"/>
              </a:ext>
            </a:extLst>
          </p:cNvPr>
          <p:cNvSpPr txBox="1"/>
          <p:nvPr/>
        </p:nvSpPr>
        <p:spPr>
          <a:xfrm>
            <a:off x="8756806" y="6334619"/>
            <a:ext cx="5313872" cy="553998"/>
          </a:xfrm>
          <a:prstGeom prst="rect">
            <a:avLst/>
          </a:prstGeom>
          <a:noFill/>
        </p:spPr>
        <p:txBody>
          <a:bodyPr wrap="square" rtlCol="0">
            <a:spAutoFit/>
          </a:bodyPr>
          <a:lstStyle/>
          <a:p>
            <a:r>
              <a:rPr lang="en-US" sz="3000" dirty="0">
                <a:solidFill>
                  <a:schemeClr val="tx1">
                    <a:lumMod val="75000"/>
                    <a:lumOff val="25000"/>
                  </a:schemeClr>
                </a:solidFill>
                <a:latin typeface="AnticFont" pitchFamily="2" charset="0"/>
              </a:rPr>
              <a:t>Food Delivery Firm</a:t>
            </a:r>
          </a:p>
        </p:txBody>
      </p:sp>
    </p:spTree>
    <p:extLst>
      <p:ext uri="{BB962C8B-B14F-4D97-AF65-F5344CB8AC3E}">
        <p14:creationId xmlns:p14="http://schemas.microsoft.com/office/powerpoint/2010/main" val="403072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1495" y="0"/>
            <a:ext cx="12192000" cy="486095"/>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a typeface="Georgia" charset="0"/>
                <a:cs typeface="Georgia" charset="0"/>
              </a:rPr>
              <a:t>Market Analysis - Merchants</a:t>
            </a:r>
          </a:p>
        </p:txBody>
      </p:sp>
      <p:sp>
        <p:nvSpPr>
          <p:cNvPr id="11" name="TextBox 10">
            <a:extLst>
              <a:ext uri="{FF2B5EF4-FFF2-40B4-BE49-F238E27FC236}">
                <a16:creationId xmlns:a16="http://schemas.microsoft.com/office/drawing/2014/main" id="{900AD633-89FF-A340-A2C9-984C02FD9261}"/>
              </a:ext>
            </a:extLst>
          </p:cNvPr>
          <p:cNvSpPr txBox="1"/>
          <p:nvPr/>
        </p:nvSpPr>
        <p:spPr>
          <a:xfrm>
            <a:off x="688437" y="764457"/>
            <a:ext cx="4965742" cy="2308324"/>
          </a:xfrm>
          <a:prstGeom prst="rect">
            <a:avLst/>
          </a:prstGeom>
          <a:noFill/>
        </p:spPr>
        <p:txBody>
          <a:bodyPr wrap="square" rtlCol="0">
            <a:spAutoFit/>
          </a:bodyPr>
          <a:lstStyle/>
          <a:p>
            <a:r>
              <a:rPr lang="en-US" sz="1600" u="sng" dirty="0">
                <a:solidFill>
                  <a:srgbClr val="002060"/>
                </a:solidFill>
              </a:rPr>
              <a:t>Insights:</a:t>
            </a:r>
            <a:r>
              <a:rPr lang="en-US" sz="1600" dirty="0">
                <a:solidFill>
                  <a:srgbClr val="002060"/>
                </a:solidFill>
              </a:rPr>
              <a:t> </a:t>
            </a:r>
            <a:r>
              <a:rPr lang="en-US" sz="1600" b="1" dirty="0">
                <a:solidFill>
                  <a:schemeClr val="accent2">
                    <a:lumMod val="75000"/>
                  </a:schemeClr>
                </a:solidFill>
              </a:rPr>
              <a:t>896</a:t>
            </a:r>
            <a:r>
              <a:rPr lang="en-US" sz="1600" dirty="0"/>
              <a:t> merchants in New York from this time period</a:t>
            </a:r>
          </a:p>
          <a:p>
            <a:r>
              <a:rPr lang="en-US" sz="1600" dirty="0"/>
              <a:t>Each merchant receives an average of </a:t>
            </a:r>
            <a:r>
              <a:rPr lang="en-US" sz="1600" b="1" dirty="0">
                <a:solidFill>
                  <a:srgbClr val="0070C0"/>
                </a:solidFill>
              </a:rPr>
              <a:t>7 </a:t>
            </a:r>
            <a:r>
              <a:rPr lang="en-US" sz="1600" dirty="0"/>
              <a:t>orders</a:t>
            </a:r>
            <a:endParaRPr lang="en-US" sz="1600" u="sng" dirty="0"/>
          </a:p>
          <a:p>
            <a:endParaRPr lang="en-US" sz="1600" u="sng" dirty="0"/>
          </a:p>
          <a:p>
            <a:r>
              <a:rPr lang="en-US" sz="1600" dirty="0"/>
              <a:t>Merchants located in the </a:t>
            </a:r>
            <a:r>
              <a:rPr lang="en-US" sz="1650" b="1" dirty="0">
                <a:solidFill>
                  <a:srgbClr val="C00000"/>
                </a:solidFill>
              </a:rPr>
              <a:t>Lower East Side Area </a:t>
            </a:r>
            <a:r>
              <a:rPr lang="en-US" sz="1600" dirty="0"/>
              <a:t>attracts great popularity between </a:t>
            </a:r>
            <a:r>
              <a:rPr lang="en-US" sz="1600" b="1" dirty="0">
                <a:solidFill>
                  <a:srgbClr val="C00000"/>
                </a:solidFill>
              </a:rPr>
              <a:t>23</a:t>
            </a:r>
            <a:r>
              <a:rPr lang="en-US" sz="1600" b="1" baseline="30000" dirty="0">
                <a:solidFill>
                  <a:srgbClr val="C00000"/>
                </a:solidFill>
              </a:rPr>
              <a:t>rd</a:t>
            </a:r>
            <a:r>
              <a:rPr lang="en-US" sz="1600" b="1" dirty="0">
                <a:solidFill>
                  <a:srgbClr val="C00000"/>
                </a:solidFill>
              </a:rPr>
              <a:t> street and Grand Street</a:t>
            </a:r>
            <a:r>
              <a:rPr lang="en-US" sz="1600" dirty="0"/>
              <a:t>.</a:t>
            </a:r>
          </a:p>
          <a:p>
            <a:endParaRPr lang="en-US" sz="1600" dirty="0"/>
          </a:p>
          <a:p>
            <a:r>
              <a:rPr lang="en-US" sz="1650" b="1" dirty="0">
                <a:solidFill>
                  <a:srgbClr val="7030A0"/>
                </a:solidFill>
              </a:rPr>
              <a:t>7 PM</a:t>
            </a:r>
            <a:r>
              <a:rPr lang="en-US" sz="1600" dirty="0"/>
              <a:t>, and more broadly </a:t>
            </a:r>
            <a:r>
              <a:rPr lang="en-US" sz="1650" b="1" dirty="0">
                <a:solidFill>
                  <a:srgbClr val="7030A0"/>
                </a:solidFill>
              </a:rPr>
              <a:t>6-8 PM </a:t>
            </a:r>
            <a:r>
              <a:rPr lang="en-US" sz="1600" dirty="0"/>
              <a:t>is the most hectic time for order pickups</a:t>
            </a:r>
          </a:p>
        </p:txBody>
      </p:sp>
      <p:pic>
        <p:nvPicPr>
          <p:cNvPr id="13" name="Picture 12">
            <a:extLst>
              <a:ext uri="{FF2B5EF4-FFF2-40B4-BE49-F238E27FC236}">
                <a16:creationId xmlns:a16="http://schemas.microsoft.com/office/drawing/2014/main" id="{BF17576E-C708-4F9C-BF91-B2D8489A8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3286" y="1024044"/>
            <a:ext cx="5727465" cy="4930708"/>
          </a:xfrm>
          <a:prstGeom prst="rect">
            <a:avLst/>
          </a:prstGeom>
        </p:spPr>
      </p:pic>
      <p:pic>
        <p:nvPicPr>
          <p:cNvPr id="15" name="Picture 14" descr="A screenshot of a video game&#10;&#10;Description automatically generated">
            <a:extLst>
              <a:ext uri="{FF2B5EF4-FFF2-40B4-BE49-F238E27FC236}">
                <a16:creationId xmlns:a16="http://schemas.microsoft.com/office/drawing/2014/main" id="{8C6AD2E1-32D9-4D4F-9283-9077EB860D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4" y="3613647"/>
            <a:ext cx="5037195" cy="2526316"/>
          </a:xfrm>
          <a:prstGeom prst="rect">
            <a:avLst/>
          </a:prstGeom>
        </p:spPr>
      </p:pic>
      <p:sp>
        <p:nvSpPr>
          <p:cNvPr id="7" name="TextBox 6">
            <a:extLst>
              <a:ext uri="{FF2B5EF4-FFF2-40B4-BE49-F238E27FC236}">
                <a16:creationId xmlns:a16="http://schemas.microsoft.com/office/drawing/2014/main" id="{5EC04F9B-4E50-1045-9CEA-06E7AE6679E0}"/>
              </a:ext>
            </a:extLst>
          </p:cNvPr>
          <p:cNvSpPr txBox="1"/>
          <p:nvPr/>
        </p:nvSpPr>
        <p:spPr>
          <a:xfrm>
            <a:off x="6947210" y="657187"/>
            <a:ext cx="4293219" cy="338554"/>
          </a:xfrm>
          <a:prstGeom prst="rect">
            <a:avLst/>
          </a:prstGeom>
          <a:noFill/>
        </p:spPr>
        <p:txBody>
          <a:bodyPr wrap="square" rtlCol="0">
            <a:spAutoFit/>
          </a:bodyPr>
          <a:lstStyle/>
          <a:p>
            <a:r>
              <a:rPr lang="en-US" sz="1600" u="sng" dirty="0">
                <a:solidFill>
                  <a:srgbClr val="002060"/>
                </a:solidFill>
              </a:rPr>
              <a:t>Hourly Compilation of Order Pick-up Locations </a:t>
            </a:r>
          </a:p>
        </p:txBody>
      </p:sp>
      <p:sp>
        <p:nvSpPr>
          <p:cNvPr id="8" name="TextBox 7">
            <a:extLst>
              <a:ext uri="{FF2B5EF4-FFF2-40B4-BE49-F238E27FC236}">
                <a16:creationId xmlns:a16="http://schemas.microsoft.com/office/drawing/2014/main" id="{A82FA87B-274A-4D3B-9A9C-4EE48E63F28B}"/>
              </a:ext>
            </a:extLst>
          </p:cNvPr>
          <p:cNvSpPr txBox="1"/>
          <p:nvPr/>
        </p:nvSpPr>
        <p:spPr>
          <a:xfrm>
            <a:off x="8756806" y="6334619"/>
            <a:ext cx="5313872" cy="553998"/>
          </a:xfrm>
          <a:prstGeom prst="rect">
            <a:avLst/>
          </a:prstGeom>
          <a:noFill/>
        </p:spPr>
        <p:txBody>
          <a:bodyPr wrap="square" rtlCol="0">
            <a:spAutoFit/>
          </a:bodyPr>
          <a:lstStyle/>
          <a:p>
            <a:r>
              <a:rPr lang="en-US" sz="3000" dirty="0">
                <a:solidFill>
                  <a:schemeClr val="tx1">
                    <a:lumMod val="75000"/>
                    <a:lumOff val="25000"/>
                  </a:schemeClr>
                </a:solidFill>
                <a:latin typeface="AnticFont" pitchFamily="2" charset="0"/>
              </a:rPr>
              <a:t>Food Delivery Firm</a:t>
            </a:r>
          </a:p>
        </p:txBody>
      </p:sp>
    </p:spTree>
    <p:extLst>
      <p:ext uri="{BB962C8B-B14F-4D97-AF65-F5344CB8AC3E}">
        <p14:creationId xmlns:p14="http://schemas.microsoft.com/office/powerpoint/2010/main" val="2395944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1495" y="0"/>
            <a:ext cx="12192000" cy="486095"/>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a typeface="Georgia" charset="0"/>
                <a:cs typeface="Georgia" charset="0"/>
              </a:rPr>
              <a:t>Market Analysis - Merchants</a:t>
            </a:r>
          </a:p>
        </p:txBody>
      </p:sp>
      <p:sp>
        <p:nvSpPr>
          <p:cNvPr id="14" name="TextBox 13">
            <a:extLst>
              <a:ext uri="{FF2B5EF4-FFF2-40B4-BE49-F238E27FC236}">
                <a16:creationId xmlns:a16="http://schemas.microsoft.com/office/drawing/2014/main" id="{C3FBCFB0-1BE6-4403-8518-9CDC7BFE6EDD}"/>
              </a:ext>
            </a:extLst>
          </p:cNvPr>
          <p:cNvSpPr txBox="1"/>
          <p:nvPr/>
        </p:nvSpPr>
        <p:spPr>
          <a:xfrm>
            <a:off x="4873741" y="1255837"/>
            <a:ext cx="2733988" cy="1084912"/>
          </a:xfrm>
          <a:prstGeom prst="rect">
            <a:avLst/>
          </a:prstGeom>
          <a:noFill/>
        </p:spPr>
        <p:txBody>
          <a:bodyPr wrap="square" rtlCol="0">
            <a:spAutoFit/>
          </a:bodyPr>
          <a:lstStyle/>
          <a:p>
            <a:r>
              <a:rPr lang="en-US" sz="1600" dirty="0"/>
              <a:t>The </a:t>
            </a:r>
            <a:r>
              <a:rPr lang="en-US" sz="1600" b="1" dirty="0">
                <a:solidFill>
                  <a:srgbClr val="7030A0"/>
                </a:solidFill>
              </a:rPr>
              <a:t>Top 5 </a:t>
            </a:r>
            <a:r>
              <a:rPr lang="en-US" sz="1600" dirty="0"/>
              <a:t>Merchants are listed to the left and encompass </a:t>
            </a:r>
            <a:r>
              <a:rPr lang="en-US" sz="1650" b="1" dirty="0">
                <a:solidFill>
                  <a:schemeClr val="accent2">
                    <a:lumMod val="75000"/>
                  </a:schemeClr>
                </a:solidFill>
              </a:rPr>
              <a:t>16% </a:t>
            </a:r>
            <a:r>
              <a:rPr lang="en-US" sz="1600" dirty="0"/>
              <a:t>of the total orders received </a:t>
            </a:r>
          </a:p>
        </p:txBody>
      </p:sp>
      <p:pic>
        <p:nvPicPr>
          <p:cNvPr id="9" name="Picture 8">
            <a:extLst>
              <a:ext uri="{FF2B5EF4-FFF2-40B4-BE49-F238E27FC236}">
                <a16:creationId xmlns:a16="http://schemas.microsoft.com/office/drawing/2014/main" id="{B3E0A860-BEFD-4DD8-9CFC-FC2EEB94A368}"/>
              </a:ext>
            </a:extLst>
          </p:cNvPr>
          <p:cNvPicPr>
            <a:picLocks noChangeAspect="1"/>
          </p:cNvPicPr>
          <p:nvPr/>
        </p:nvPicPr>
        <p:blipFill>
          <a:blip r:embed="rId3"/>
          <a:stretch>
            <a:fillRect/>
          </a:stretch>
        </p:blipFill>
        <p:spPr>
          <a:xfrm>
            <a:off x="752015" y="1049561"/>
            <a:ext cx="3820234" cy="1675354"/>
          </a:xfrm>
          <a:prstGeom prst="rect">
            <a:avLst/>
          </a:prstGeom>
        </p:spPr>
      </p:pic>
      <p:pic>
        <p:nvPicPr>
          <p:cNvPr id="25" name="Picture 24">
            <a:extLst>
              <a:ext uri="{FF2B5EF4-FFF2-40B4-BE49-F238E27FC236}">
                <a16:creationId xmlns:a16="http://schemas.microsoft.com/office/drawing/2014/main" id="{EF4380F0-F9FC-4D68-B4D7-7BBA2800DC3F}"/>
              </a:ext>
            </a:extLst>
          </p:cNvPr>
          <p:cNvPicPr>
            <a:picLocks noChangeAspect="1"/>
          </p:cNvPicPr>
          <p:nvPr/>
        </p:nvPicPr>
        <p:blipFill>
          <a:blip r:embed="rId4"/>
          <a:stretch>
            <a:fillRect/>
          </a:stretch>
        </p:blipFill>
        <p:spPr>
          <a:xfrm>
            <a:off x="7828156" y="1176846"/>
            <a:ext cx="4143417" cy="4913035"/>
          </a:xfrm>
          <a:prstGeom prst="rect">
            <a:avLst/>
          </a:prstGeom>
        </p:spPr>
      </p:pic>
      <p:sp>
        <p:nvSpPr>
          <p:cNvPr id="26" name="TextBox 25">
            <a:extLst>
              <a:ext uri="{FF2B5EF4-FFF2-40B4-BE49-F238E27FC236}">
                <a16:creationId xmlns:a16="http://schemas.microsoft.com/office/drawing/2014/main" id="{C7865BBD-2184-472D-ABDB-9065DE828C24}"/>
              </a:ext>
            </a:extLst>
          </p:cNvPr>
          <p:cNvSpPr txBox="1"/>
          <p:nvPr/>
        </p:nvSpPr>
        <p:spPr>
          <a:xfrm>
            <a:off x="8616976" y="711007"/>
            <a:ext cx="2565776" cy="338554"/>
          </a:xfrm>
          <a:prstGeom prst="rect">
            <a:avLst/>
          </a:prstGeom>
          <a:noFill/>
        </p:spPr>
        <p:txBody>
          <a:bodyPr wrap="square" rtlCol="0">
            <a:spAutoFit/>
          </a:bodyPr>
          <a:lstStyle/>
          <a:p>
            <a:r>
              <a:rPr lang="en-US" sz="1600" b="1" u="sng" dirty="0">
                <a:solidFill>
                  <a:srgbClr val="002060"/>
                </a:solidFill>
              </a:rPr>
              <a:t>Top 5 Merchant Locations</a:t>
            </a:r>
          </a:p>
        </p:txBody>
      </p:sp>
      <p:sp>
        <p:nvSpPr>
          <p:cNvPr id="27" name="TextBox 26">
            <a:extLst>
              <a:ext uri="{FF2B5EF4-FFF2-40B4-BE49-F238E27FC236}">
                <a16:creationId xmlns:a16="http://schemas.microsoft.com/office/drawing/2014/main" id="{D552399C-D9F3-46AC-83F4-CF4AE2189CDA}"/>
              </a:ext>
            </a:extLst>
          </p:cNvPr>
          <p:cNvSpPr txBox="1"/>
          <p:nvPr/>
        </p:nvSpPr>
        <p:spPr>
          <a:xfrm>
            <a:off x="498369" y="3494657"/>
            <a:ext cx="7109360" cy="2062103"/>
          </a:xfrm>
          <a:prstGeom prst="rect">
            <a:avLst/>
          </a:prstGeom>
          <a:noFill/>
        </p:spPr>
        <p:txBody>
          <a:bodyPr wrap="square" rtlCol="0">
            <a:spAutoFit/>
          </a:bodyPr>
          <a:lstStyle/>
          <a:p>
            <a:r>
              <a:rPr lang="en-US" sz="1600" u="sng" dirty="0">
                <a:solidFill>
                  <a:srgbClr val="002060"/>
                </a:solidFill>
              </a:rPr>
              <a:t>Evaluation &amp; Recommendation:</a:t>
            </a:r>
          </a:p>
          <a:p>
            <a:pPr marL="285750" indent="-285750">
              <a:buFont typeface="Arial" panose="020B0604020202020204" pitchFamily="34" charset="0"/>
              <a:buChar char="•"/>
            </a:pPr>
            <a:r>
              <a:rPr lang="en-US" sz="1600" dirty="0"/>
              <a:t>There are quite a few Merchants partnered with Jumpman, allowing for customers to get a variety of selection!</a:t>
            </a:r>
          </a:p>
          <a:p>
            <a:pPr marL="285750" indent="-285750">
              <a:buFont typeface="Arial" panose="020B0604020202020204" pitchFamily="34" charset="0"/>
              <a:buChar char="•"/>
            </a:pPr>
            <a:r>
              <a:rPr lang="en-US" sz="1600" dirty="0"/>
              <a:t>Strategically assign Jumpmen to service densely populated merchant pick-up locations especially during times of day with increased demand</a:t>
            </a:r>
            <a:endParaRPr lang="en-US" sz="1600" u="sng" dirty="0"/>
          </a:p>
          <a:p>
            <a:pPr marL="285750" indent="-285750">
              <a:buFont typeface="Arial" panose="020B0604020202020204" pitchFamily="34" charset="0"/>
              <a:buChar char="•"/>
            </a:pPr>
            <a:r>
              <a:rPr lang="en-US" sz="1600" dirty="0"/>
              <a:t>Partnership with targeted frequent merchants to facilitate: easier ordering channels (such as an online order communication platform) thus faster order times, increasing overall customer experience satisfaction </a:t>
            </a:r>
          </a:p>
        </p:txBody>
      </p:sp>
      <p:sp>
        <p:nvSpPr>
          <p:cNvPr id="11" name="TextBox 10">
            <a:extLst>
              <a:ext uri="{FF2B5EF4-FFF2-40B4-BE49-F238E27FC236}">
                <a16:creationId xmlns:a16="http://schemas.microsoft.com/office/drawing/2014/main" id="{71F6EFC1-C539-49DF-AC05-A70A76FF0C0A}"/>
              </a:ext>
            </a:extLst>
          </p:cNvPr>
          <p:cNvSpPr txBox="1"/>
          <p:nvPr/>
        </p:nvSpPr>
        <p:spPr>
          <a:xfrm>
            <a:off x="8756806" y="6334619"/>
            <a:ext cx="5313872" cy="553998"/>
          </a:xfrm>
          <a:prstGeom prst="rect">
            <a:avLst/>
          </a:prstGeom>
          <a:noFill/>
        </p:spPr>
        <p:txBody>
          <a:bodyPr wrap="square" rtlCol="0">
            <a:spAutoFit/>
          </a:bodyPr>
          <a:lstStyle/>
          <a:p>
            <a:r>
              <a:rPr lang="en-US" sz="3000" dirty="0">
                <a:solidFill>
                  <a:schemeClr val="tx1">
                    <a:lumMod val="75000"/>
                    <a:lumOff val="25000"/>
                  </a:schemeClr>
                </a:solidFill>
                <a:latin typeface="AnticFont" pitchFamily="2" charset="0"/>
              </a:rPr>
              <a:t>Food Delivery Firm</a:t>
            </a:r>
          </a:p>
        </p:txBody>
      </p:sp>
    </p:spTree>
    <p:extLst>
      <p:ext uri="{BB962C8B-B14F-4D97-AF65-F5344CB8AC3E}">
        <p14:creationId xmlns:p14="http://schemas.microsoft.com/office/powerpoint/2010/main" val="2733705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1495" y="0"/>
            <a:ext cx="12192000" cy="486095"/>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a typeface="Georgia" charset="0"/>
                <a:cs typeface="Georgia" charset="0"/>
              </a:rPr>
              <a:t>Market Analysis - Jumpmen</a:t>
            </a:r>
          </a:p>
        </p:txBody>
      </p:sp>
      <p:sp>
        <p:nvSpPr>
          <p:cNvPr id="11" name="TextBox 10">
            <a:extLst>
              <a:ext uri="{FF2B5EF4-FFF2-40B4-BE49-F238E27FC236}">
                <a16:creationId xmlns:a16="http://schemas.microsoft.com/office/drawing/2014/main" id="{900AD633-89FF-A340-A2C9-984C02FD9261}"/>
              </a:ext>
            </a:extLst>
          </p:cNvPr>
          <p:cNvSpPr txBox="1"/>
          <p:nvPr/>
        </p:nvSpPr>
        <p:spPr>
          <a:xfrm>
            <a:off x="443110" y="641998"/>
            <a:ext cx="8103138" cy="854080"/>
          </a:xfrm>
          <a:prstGeom prst="rect">
            <a:avLst/>
          </a:prstGeom>
          <a:noFill/>
        </p:spPr>
        <p:txBody>
          <a:bodyPr wrap="square" rtlCol="0">
            <a:spAutoFit/>
          </a:bodyPr>
          <a:lstStyle/>
          <a:p>
            <a:r>
              <a:rPr lang="en-US" sz="1600" u="sng" dirty="0">
                <a:solidFill>
                  <a:srgbClr val="002060"/>
                </a:solidFill>
              </a:rPr>
              <a:t>Insights:</a:t>
            </a:r>
            <a:r>
              <a:rPr lang="en-US" sz="1600" dirty="0">
                <a:solidFill>
                  <a:srgbClr val="002060"/>
                </a:solidFill>
              </a:rPr>
              <a:t> </a:t>
            </a:r>
            <a:r>
              <a:rPr lang="en-US" sz="1650" b="1" dirty="0">
                <a:solidFill>
                  <a:srgbClr val="7030A0"/>
                </a:solidFill>
              </a:rPr>
              <a:t>578 </a:t>
            </a:r>
            <a:r>
              <a:rPr lang="en-US" sz="1600" dirty="0"/>
              <a:t>Jumpmen in New York from this time period</a:t>
            </a:r>
          </a:p>
          <a:p>
            <a:r>
              <a:rPr lang="en-US" sz="1600" dirty="0"/>
              <a:t>Each </a:t>
            </a:r>
            <a:r>
              <a:rPr lang="en-US" sz="1600" dirty="0" err="1"/>
              <a:t>Jumpman</a:t>
            </a:r>
            <a:r>
              <a:rPr lang="en-US" sz="1600" dirty="0"/>
              <a:t> completes an average of </a:t>
            </a:r>
            <a:r>
              <a:rPr lang="en-US" sz="1650" b="1" dirty="0">
                <a:solidFill>
                  <a:schemeClr val="accent2">
                    <a:lumMod val="75000"/>
                  </a:schemeClr>
                </a:solidFill>
              </a:rPr>
              <a:t>10</a:t>
            </a:r>
            <a:r>
              <a:rPr lang="en-US" sz="1650" dirty="0"/>
              <a:t> </a:t>
            </a:r>
            <a:r>
              <a:rPr lang="en-US" sz="1600" dirty="0"/>
              <a:t>deliveries, with the top performing </a:t>
            </a:r>
            <a:r>
              <a:rPr lang="en-US" sz="1600" dirty="0" err="1"/>
              <a:t>Jumpman</a:t>
            </a:r>
            <a:r>
              <a:rPr lang="en-US" sz="1600" dirty="0"/>
              <a:t> completing </a:t>
            </a:r>
            <a:r>
              <a:rPr lang="en-US" sz="1650" b="1" dirty="0">
                <a:solidFill>
                  <a:schemeClr val="accent1">
                    <a:lumMod val="75000"/>
                  </a:schemeClr>
                </a:solidFill>
              </a:rPr>
              <a:t>78</a:t>
            </a:r>
            <a:r>
              <a:rPr lang="en-US" sz="1650" dirty="0">
                <a:solidFill>
                  <a:schemeClr val="accent1">
                    <a:lumMod val="75000"/>
                  </a:schemeClr>
                </a:solidFill>
              </a:rPr>
              <a:t> </a:t>
            </a:r>
            <a:r>
              <a:rPr lang="en-US" sz="1600" dirty="0"/>
              <a:t>deliveries!</a:t>
            </a:r>
          </a:p>
        </p:txBody>
      </p:sp>
      <p:sp>
        <p:nvSpPr>
          <p:cNvPr id="18" name="TextBox 17">
            <a:extLst>
              <a:ext uri="{FF2B5EF4-FFF2-40B4-BE49-F238E27FC236}">
                <a16:creationId xmlns:a16="http://schemas.microsoft.com/office/drawing/2014/main" id="{8A92841B-8166-4812-AAA3-7EF0BE454B1C}"/>
              </a:ext>
            </a:extLst>
          </p:cNvPr>
          <p:cNvSpPr txBox="1"/>
          <p:nvPr/>
        </p:nvSpPr>
        <p:spPr>
          <a:xfrm>
            <a:off x="320862" y="4829300"/>
            <a:ext cx="11223437" cy="1323439"/>
          </a:xfrm>
          <a:prstGeom prst="rect">
            <a:avLst/>
          </a:prstGeom>
          <a:noFill/>
        </p:spPr>
        <p:txBody>
          <a:bodyPr wrap="square" rtlCol="0">
            <a:spAutoFit/>
          </a:bodyPr>
          <a:lstStyle/>
          <a:p>
            <a:r>
              <a:rPr lang="en-US" sz="1600" u="sng" dirty="0">
                <a:solidFill>
                  <a:srgbClr val="002060"/>
                </a:solidFill>
              </a:rPr>
              <a:t>Evaluation &amp; Recommendation:</a:t>
            </a:r>
          </a:p>
          <a:p>
            <a:pPr marL="285750" indent="-285750">
              <a:buFont typeface="Arial" panose="020B0604020202020204" pitchFamily="34" charset="0"/>
              <a:buChar char="•"/>
            </a:pPr>
            <a:r>
              <a:rPr lang="en-US" sz="1600" dirty="0"/>
              <a:t>There is a strong, active Jumpman worker base in New York</a:t>
            </a:r>
          </a:p>
          <a:p>
            <a:pPr marL="285750" indent="-285750">
              <a:buFont typeface="Arial" panose="020B0604020202020204" pitchFamily="34" charset="0"/>
              <a:buChar char="•"/>
            </a:pPr>
            <a:r>
              <a:rPr lang="en-US" sz="1600" dirty="0"/>
              <a:t>Initiate </a:t>
            </a:r>
            <a:r>
              <a:rPr lang="en-US" sz="1600" dirty="0" err="1"/>
              <a:t>Jumpmen</a:t>
            </a:r>
            <a:r>
              <a:rPr lang="en-US" sz="1600" dirty="0"/>
              <a:t> rewards program to incentivize Jumpmen to make more deliveries by awarding any </a:t>
            </a:r>
            <a:r>
              <a:rPr lang="en-US" sz="1600" dirty="0" err="1"/>
              <a:t>Jumpmen</a:t>
            </a:r>
            <a:r>
              <a:rPr lang="en-US" sz="1600" dirty="0"/>
              <a:t> that surpasses total orders delivered thresholds</a:t>
            </a:r>
          </a:p>
          <a:p>
            <a:pPr marL="285750" indent="-285750">
              <a:buFont typeface="Arial" panose="020B0604020202020204" pitchFamily="34" charset="0"/>
              <a:buChar char="•"/>
            </a:pPr>
            <a:r>
              <a:rPr lang="en-US" sz="1600" dirty="0"/>
              <a:t>Provide specific navigation for bikes and non-motor vehicle options in addition to cars!  </a:t>
            </a:r>
          </a:p>
        </p:txBody>
      </p:sp>
      <p:pic>
        <p:nvPicPr>
          <p:cNvPr id="7" name="Picture 6">
            <a:extLst>
              <a:ext uri="{FF2B5EF4-FFF2-40B4-BE49-F238E27FC236}">
                <a16:creationId xmlns:a16="http://schemas.microsoft.com/office/drawing/2014/main" id="{600A7926-BFBD-4EB9-9668-94A023122739}"/>
              </a:ext>
            </a:extLst>
          </p:cNvPr>
          <p:cNvPicPr>
            <a:picLocks noChangeAspect="1"/>
          </p:cNvPicPr>
          <p:nvPr/>
        </p:nvPicPr>
        <p:blipFill>
          <a:blip r:embed="rId3"/>
          <a:stretch>
            <a:fillRect/>
          </a:stretch>
        </p:blipFill>
        <p:spPr>
          <a:xfrm>
            <a:off x="939578" y="2931394"/>
            <a:ext cx="1812028" cy="1563953"/>
          </a:xfrm>
          <a:prstGeom prst="rect">
            <a:avLst/>
          </a:prstGeom>
        </p:spPr>
      </p:pic>
      <p:pic>
        <p:nvPicPr>
          <p:cNvPr id="8" name="Picture 7">
            <a:extLst>
              <a:ext uri="{FF2B5EF4-FFF2-40B4-BE49-F238E27FC236}">
                <a16:creationId xmlns:a16="http://schemas.microsoft.com/office/drawing/2014/main" id="{1A246639-4601-4FB5-A78D-EE0FAC24C1AC}"/>
              </a:ext>
            </a:extLst>
          </p:cNvPr>
          <p:cNvPicPr>
            <a:picLocks noChangeAspect="1"/>
          </p:cNvPicPr>
          <p:nvPr/>
        </p:nvPicPr>
        <p:blipFill>
          <a:blip r:embed="rId4"/>
          <a:stretch>
            <a:fillRect/>
          </a:stretch>
        </p:blipFill>
        <p:spPr>
          <a:xfrm>
            <a:off x="7599171" y="1250608"/>
            <a:ext cx="4571334" cy="3475899"/>
          </a:xfrm>
          <a:prstGeom prst="rect">
            <a:avLst/>
          </a:prstGeom>
        </p:spPr>
      </p:pic>
      <p:sp>
        <p:nvSpPr>
          <p:cNvPr id="5" name="TextBox 4">
            <a:extLst>
              <a:ext uri="{FF2B5EF4-FFF2-40B4-BE49-F238E27FC236}">
                <a16:creationId xmlns:a16="http://schemas.microsoft.com/office/drawing/2014/main" id="{68F81F5B-7648-1E44-A33A-10E0E50D4E21}"/>
              </a:ext>
            </a:extLst>
          </p:cNvPr>
          <p:cNvSpPr txBox="1"/>
          <p:nvPr/>
        </p:nvSpPr>
        <p:spPr>
          <a:xfrm>
            <a:off x="443110" y="1576629"/>
            <a:ext cx="6782627" cy="1077218"/>
          </a:xfrm>
          <a:prstGeom prst="rect">
            <a:avLst/>
          </a:prstGeom>
          <a:noFill/>
        </p:spPr>
        <p:txBody>
          <a:bodyPr wrap="square" rtlCol="0">
            <a:spAutoFit/>
          </a:bodyPr>
          <a:lstStyle/>
          <a:p>
            <a:r>
              <a:rPr lang="en-US" sz="1600" dirty="0"/>
              <a:t>As </a:t>
            </a:r>
            <a:r>
              <a:rPr lang="en-US" sz="1650" b="1" dirty="0">
                <a:solidFill>
                  <a:schemeClr val="accent6">
                    <a:lumMod val="75000"/>
                  </a:schemeClr>
                </a:solidFill>
              </a:rPr>
              <a:t>Bicycles</a:t>
            </a:r>
            <a:r>
              <a:rPr lang="en-US" sz="1600" b="1" dirty="0"/>
              <a:t> </a:t>
            </a:r>
            <a:r>
              <a:rPr lang="en-US" sz="1600" dirty="0"/>
              <a:t>and </a:t>
            </a:r>
            <a:r>
              <a:rPr lang="en-US" sz="1650" b="1" dirty="0">
                <a:solidFill>
                  <a:schemeClr val="accent6">
                    <a:lumMod val="75000"/>
                  </a:schemeClr>
                </a:solidFill>
              </a:rPr>
              <a:t>Cars</a:t>
            </a:r>
            <a:r>
              <a:rPr lang="en-US" sz="1600" b="1" dirty="0"/>
              <a:t> </a:t>
            </a:r>
            <a:r>
              <a:rPr lang="en-US" sz="1600" dirty="0"/>
              <a:t>are the most frequently used method of transportation, it would help to reduce their average wait time at pickup. This wait time is most likely attributed to the restaurant, rather than the Jumpmen looking for parking as the bikers don’t need parking. </a:t>
            </a:r>
          </a:p>
        </p:txBody>
      </p:sp>
      <p:pic>
        <p:nvPicPr>
          <p:cNvPr id="9" name="Picture 8">
            <a:extLst>
              <a:ext uri="{FF2B5EF4-FFF2-40B4-BE49-F238E27FC236}">
                <a16:creationId xmlns:a16="http://schemas.microsoft.com/office/drawing/2014/main" id="{08E9B04A-F041-5C4F-AC27-9E37366445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9870" y="2653847"/>
            <a:ext cx="3048198" cy="2036814"/>
          </a:xfrm>
          <a:prstGeom prst="rect">
            <a:avLst/>
          </a:prstGeom>
        </p:spPr>
      </p:pic>
      <p:sp>
        <p:nvSpPr>
          <p:cNvPr id="12" name="TextBox 11">
            <a:extLst>
              <a:ext uri="{FF2B5EF4-FFF2-40B4-BE49-F238E27FC236}">
                <a16:creationId xmlns:a16="http://schemas.microsoft.com/office/drawing/2014/main" id="{2B99AE63-2B54-44D6-BEB3-9B668484DC84}"/>
              </a:ext>
            </a:extLst>
          </p:cNvPr>
          <p:cNvSpPr txBox="1"/>
          <p:nvPr/>
        </p:nvSpPr>
        <p:spPr>
          <a:xfrm>
            <a:off x="8756806" y="6334619"/>
            <a:ext cx="5313872" cy="553998"/>
          </a:xfrm>
          <a:prstGeom prst="rect">
            <a:avLst/>
          </a:prstGeom>
          <a:noFill/>
        </p:spPr>
        <p:txBody>
          <a:bodyPr wrap="square" rtlCol="0">
            <a:spAutoFit/>
          </a:bodyPr>
          <a:lstStyle/>
          <a:p>
            <a:r>
              <a:rPr lang="en-US" sz="3000" dirty="0">
                <a:solidFill>
                  <a:schemeClr val="tx1">
                    <a:lumMod val="75000"/>
                    <a:lumOff val="25000"/>
                  </a:schemeClr>
                </a:solidFill>
                <a:latin typeface="AnticFont" pitchFamily="2" charset="0"/>
              </a:rPr>
              <a:t>Food Delivery Firm</a:t>
            </a:r>
          </a:p>
        </p:txBody>
      </p:sp>
    </p:spTree>
    <p:extLst>
      <p:ext uri="{BB962C8B-B14F-4D97-AF65-F5344CB8AC3E}">
        <p14:creationId xmlns:p14="http://schemas.microsoft.com/office/powerpoint/2010/main" val="19942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0" y="3001"/>
            <a:ext cx="12192000" cy="486095"/>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a typeface="Georgia" charset="0"/>
                <a:cs typeface="Georgia" charset="0"/>
              </a:rPr>
              <a:t>Data Integrity</a:t>
            </a:r>
          </a:p>
        </p:txBody>
      </p:sp>
      <p:sp>
        <p:nvSpPr>
          <p:cNvPr id="11" name="TextBox 10">
            <a:extLst>
              <a:ext uri="{FF2B5EF4-FFF2-40B4-BE49-F238E27FC236}">
                <a16:creationId xmlns:a16="http://schemas.microsoft.com/office/drawing/2014/main" id="{900AD633-89FF-A340-A2C9-984C02FD9261}"/>
              </a:ext>
            </a:extLst>
          </p:cNvPr>
          <p:cNvSpPr txBox="1"/>
          <p:nvPr/>
        </p:nvSpPr>
        <p:spPr>
          <a:xfrm>
            <a:off x="285226" y="821802"/>
            <a:ext cx="11508455" cy="646331"/>
          </a:xfrm>
          <a:prstGeom prst="rect">
            <a:avLst/>
          </a:prstGeom>
          <a:noFill/>
        </p:spPr>
        <p:txBody>
          <a:bodyPr wrap="square" rtlCol="0">
            <a:spAutoFit/>
          </a:bodyPr>
          <a:lstStyle/>
          <a:p>
            <a:r>
              <a:rPr lang="en-US" dirty="0"/>
              <a:t>Data integrity issues for the Jumpman23 data found potentially lead to skewed analytics results and possibly incorrect analysis. Going forward, it’s key that these issues are addressed and resolved.</a:t>
            </a:r>
          </a:p>
        </p:txBody>
      </p:sp>
      <p:graphicFrame>
        <p:nvGraphicFramePr>
          <p:cNvPr id="4" name="Table 3">
            <a:extLst>
              <a:ext uri="{FF2B5EF4-FFF2-40B4-BE49-F238E27FC236}">
                <a16:creationId xmlns:a16="http://schemas.microsoft.com/office/drawing/2014/main" id="{E80F11A5-94E8-8E44-B85D-3578675341EC}"/>
              </a:ext>
            </a:extLst>
          </p:cNvPr>
          <p:cNvGraphicFramePr>
            <a:graphicFrameLocks noGrp="1"/>
          </p:cNvGraphicFramePr>
          <p:nvPr>
            <p:extLst>
              <p:ext uri="{D42A27DB-BD31-4B8C-83A1-F6EECF244321}">
                <p14:modId xmlns:p14="http://schemas.microsoft.com/office/powerpoint/2010/main" val="589862339"/>
              </p:ext>
            </p:extLst>
          </p:nvPr>
        </p:nvGraphicFramePr>
        <p:xfrm>
          <a:off x="207166" y="1885581"/>
          <a:ext cx="6821567" cy="3497895"/>
        </p:xfrm>
        <a:graphic>
          <a:graphicData uri="http://schemas.openxmlformats.org/drawingml/2006/table">
            <a:tbl>
              <a:tblPr firstRow="1" bandRow="1">
                <a:tableStyleId>{EB344D84-9AFB-497E-A393-DC336BA19D2E}</a:tableStyleId>
              </a:tblPr>
              <a:tblGrid>
                <a:gridCol w="2773993">
                  <a:extLst>
                    <a:ext uri="{9D8B030D-6E8A-4147-A177-3AD203B41FA5}">
                      <a16:colId xmlns:a16="http://schemas.microsoft.com/office/drawing/2014/main" val="398081162"/>
                    </a:ext>
                  </a:extLst>
                </a:gridCol>
                <a:gridCol w="1773718">
                  <a:extLst>
                    <a:ext uri="{9D8B030D-6E8A-4147-A177-3AD203B41FA5}">
                      <a16:colId xmlns:a16="http://schemas.microsoft.com/office/drawing/2014/main" val="3647254169"/>
                    </a:ext>
                  </a:extLst>
                </a:gridCol>
                <a:gridCol w="2273856">
                  <a:extLst>
                    <a:ext uri="{9D8B030D-6E8A-4147-A177-3AD203B41FA5}">
                      <a16:colId xmlns:a16="http://schemas.microsoft.com/office/drawing/2014/main" val="1641859042"/>
                    </a:ext>
                  </a:extLst>
                </a:gridCol>
              </a:tblGrid>
              <a:tr h="632775">
                <a:tc>
                  <a:txBody>
                    <a:bodyPr/>
                    <a:lstStyle/>
                    <a:p>
                      <a:pPr algn="ctr"/>
                      <a:r>
                        <a:rPr lang="en-US" dirty="0"/>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Causes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654686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Total of </a:t>
                      </a:r>
                      <a:r>
                        <a:rPr lang="en-US" sz="1600" b="1" dirty="0">
                          <a:solidFill>
                            <a:srgbClr val="7030A0"/>
                          </a:solidFill>
                        </a:rPr>
                        <a:t>8,618</a:t>
                      </a:r>
                      <a:r>
                        <a:rPr lang="en-US" sz="1600" dirty="0"/>
                        <a:t> Nulls found in the data.</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b="1" dirty="0">
                          <a:solidFill>
                            <a:srgbClr val="FF694A"/>
                          </a:solidFill>
                        </a:rPr>
                        <a:t>49%</a:t>
                      </a:r>
                      <a:r>
                        <a:rPr lang="en-US" sz="1600" b="1" baseline="0" dirty="0">
                          <a:solidFill>
                            <a:schemeClr val="tx1"/>
                          </a:solidFill>
                        </a:rPr>
                        <a:t> </a:t>
                      </a:r>
                      <a:r>
                        <a:rPr lang="en-US" sz="1600" baseline="0" dirty="0">
                          <a:solidFill>
                            <a:schemeClr val="tx1"/>
                          </a:solidFill>
                        </a:rPr>
                        <a:t>of </a:t>
                      </a:r>
                      <a:r>
                        <a:rPr lang="en-US" sz="1600" dirty="0">
                          <a:solidFill>
                            <a:schemeClr val="tx1"/>
                          </a:solidFill>
                        </a:rPr>
                        <a:t>total order time column </a:t>
                      </a:r>
                      <a:r>
                        <a:rPr lang="en-US" sz="1600" dirty="0"/>
                        <a:t>values are null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Data is not correctly being recorded or</a:t>
                      </a:r>
                    </a:p>
                    <a:p>
                      <a:r>
                        <a:rPr lang="en-US" sz="1600" dirty="0"/>
                        <a:t>stored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charset="0"/>
                        <a:buChar char="•"/>
                      </a:pPr>
                      <a:r>
                        <a:rPr lang="en-US" sz="1600" dirty="0"/>
                        <a:t>Better data recording and storage. </a:t>
                      </a:r>
                    </a:p>
                    <a:p>
                      <a:pPr marL="285750" indent="-285750">
                        <a:buFont typeface="Arial" charset="0"/>
                        <a:buChar char="•"/>
                      </a:pPr>
                      <a:r>
                        <a:rPr lang="en-US" sz="1600" dirty="0"/>
                        <a:t>Requiring</a:t>
                      </a:r>
                      <a:r>
                        <a:rPr lang="en-US" sz="1600" baseline="0" dirty="0"/>
                        <a:t> that each field be required in the ordering process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638438"/>
                  </a:ext>
                </a:extLst>
              </a:tr>
              <a:tr h="632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Total of </a:t>
                      </a:r>
                      <a:r>
                        <a:rPr lang="en-US" sz="1600" b="1" dirty="0">
                          <a:solidFill>
                            <a:srgbClr val="7030A0"/>
                          </a:solidFill>
                        </a:rPr>
                        <a:t>769</a:t>
                      </a:r>
                      <a:r>
                        <a:rPr lang="en-US" sz="1600" dirty="0"/>
                        <a:t> duplicate Delivery Job IDs (non-unique). </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600" dirty="0"/>
                        <a:t>Causes confusion and inability to properly locate a single order delivery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Delivery ID’s are not truly unique. </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Instate a mandatory</a:t>
                      </a:r>
                      <a:r>
                        <a:rPr lang="en-US" sz="1600" baseline="0" dirty="0"/>
                        <a:t> check in order generation process that checks if the delivery ID previously existed</a:t>
                      </a:r>
                      <a:endParaRPr lang="en-US" sz="1600" dirty="0"/>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9994854"/>
                  </a:ext>
                </a:extLst>
              </a:tr>
            </a:tbl>
          </a:graphicData>
        </a:graphic>
      </p:graphicFrame>
      <p:pic>
        <p:nvPicPr>
          <p:cNvPr id="12" name="Picture 11">
            <a:extLst>
              <a:ext uri="{FF2B5EF4-FFF2-40B4-BE49-F238E27FC236}">
                <a16:creationId xmlns:a16="http://schemas.microsoft.com/office/drawing/2014/main" id="{50AE832F-E36B-DD40-A976-A24113F2A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793" y="1976029"/>
            <a:ext cx="4978400" cy="1651000"/>
          </a:xfrm>
          <a:prstGeom prst="rect">
            <a:avLst/>
          </a:prstGeom>
        </p:spPr>
      </p:pic>
      <p:pic>
        <p:nvPicPr>
          <p:cNvPr id="6" name="Picture 5">
            <a:extLst>
              <a:ext uri="{FF2B5EF4-FFF2-40B4-BE49-F238E27FC236}">
                <a16:creationId xmlns:a16="http://schemas.microsoft.com/office/drawing/2014/main" id="{FCBF8815-68EB-1244-BFBA-7AA8BB8C7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380" y="3777901"/>
            <a:ext cx="2750420" cy="1605575"/>
          </a:xfrm>
          <a:prstGeom prst="rect">
            <a:avLst/>
          </a:prstGeom>
        </p:spPr>
      </p:pic>
      <p:sp>
        <p:nvSpPr>
          <p:cNvPr id="8" name="TextBox 7">
            <a:extLst>
              <a:ext uri="{FF2B5EF4-FFF2-40B4-BE49-F238E27FC236}">
                <a16:creationId xmlns:a16="http://schemas.microsoft.com/office/drawing/2014/main" id="{1955725F-EAFB-4E94-865C-EB10508434E2}"/>
              </a:ext>
            </a:extLst>
          </p:cNvPr>
          <p:cNvSpPr txBox="1"/>
          <p:nvPr/>
        </p:nvSpPr>
        <p:spPr>
          <a:xfrm>
            <a:off x="8756806" y="6334619"/>
            <a:ext cx="5313872" cy="553998"/>
          </a:xfrm>
          <a:prstGeom prst="rect">
            <a:avLst/>
          </a:prstGeom>
          <a:noFill/>
        </p:spPr>
        <p:txBody>
          <a:bodyPr wrap="square" rtlCol="0">
            <a:spAutoFit/>
          </a:bodyPr>
          <a:lstStyle/>
          <a:p>
            <a:r>
              <a:rPr lang="en-US" sz="3000" dirty="0">
                <a:solidFill>
                  <a:schemeClr val="tx1">
                    <a:lumMod val="75000"/>
                    <a:lumOff val="25000"/>
                  </a:schemeClr>
                </a:solidFill>
                <a:latin typeface="AnticFont" pitchFamily="2" charset="0"/>
              </a:rPr>
              <a:t>Food Delivery Firm</a:t>
            </a:r>
          </a:p>
        </p:txBody>
      </p:sp>
    </p:spTree>
    <p:extLst>
      <p:ext uri="{BB962C8B-B14F-4D97-AF65-F5344CB8AC3E}">
        <p14:creationId xmlns:p14="http://schemas.microsoft.com/office/powerpoint/2010/main" val="5868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0" y="3001"/>
            <a:ext cx="12192000" cy="486095"/>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a typeface="Georgia" charset="0"/>
                <a:cs typeface="Georgia" charset="0"/>
              </a:rPr>
              <a:t>Data Integrity</a:t>
            </a:r>
          </a:p>
        </p:txBody>
      </p:sp>
      <p:sp>
        <p:nvSpPr>
          <p:cNvPr id="11" name="TextBox 10">
            <a:extLst>
              <a:ext uri="{FF2B5EF4-FFF2-40B4-BE49-F238E27FC236}">
                <a16:creationId xmlns:a16="http://schemas.microsoft.com/office/drawing/2014/main" id="{900AD633-89FF-A340-A2C9-984C02FD9261}"/>
              </a:ext>
            </a:extLst>
          </p:cNvPr>
          <p:cNvSpPr txBox="1"/>
          <p:nvPr/>
        </p:nvSpPr>
        <p:spPr>
          <a:xfrm>
            <a:off x="285226" y="821802"/>
            <a:ext cx="11508455" cy="646331"/>
          </a:xfrm>
          <a:prstGeom prst="rect">
            <a:avLst/>
          </a:prstGeom>
          <a:noFill/>
        </p:spPr>
        <p:txBody>
          <a:bodyPr wrap="square" rtlCol="0">
            <a:spAutoFit/>
          </a:bodyPr>
          <a:lstStyle/>
          <a:p>
            <a:r>
              <a:rPr lang="en-US" dirty="0"/>
              <a:t>Data integrity issues for the Jumpman23 data found potentially lead to skewed analytics results and possibly incorrect analysis. Going forward, it’s key that these issues are addressed and resolved.</a:t>
            </a:r>
          </a:p>
        </p:txBody>
      </p:sp>
      <p:graphicFrame>
        <p:nvGraphicFramePr>
          <p:cNvPr id="4" name="Table 3">
            <a:extLst>
              <a:ext uri="{FF2B5EF4-FFF2-40B4-BE49-F238E27FC236}">
                <a16:creationId xmlns:a16="http://schemas.microsoft.com/office/drawing/2014/main" id="{E80F11A5-94E8-8E44-B85D-3578675341EC}"/>
              </a:ext>
            </a:extLst>
          </p:cNvPr>
          <p:cNvGraphicFramePr>
            <a:graphicFrameLocks noGrp="1"/>
          </p:cNvGraphicFramePr>
          <p:nvPr>
            <p:extLst>
              <p:ext uri="{D42A27DB-BD31-4B8C-83A1-F6EECF244321}">
                <p14:modId xmlns:p14="http://schemas.microsoft.com/office/powerpoint/2010/main" val="1623922323"/>
              </p:ext>
            </p:extLst>
          </p:nvPr>
        </p:nvGraphicFramePr>
        <p:xfrm>
          <a:off x="285226" y="1662071"/>
          <a:ext cx="11508454" cy="2095815"/>
        </p:xfrm>
        <a:graphic>
          <a:graphicData uri="http://schemas.openxmlformats.org/drawingml/2006/table">
            <a:tbl>
              <a:tblPr firstRow="1" bandRow="1">
                <a:tableStyleId>{EB344D84-9AFB-497E-A393-DC336BA19D2E}</a:tableStyleId>
              </a:tblPr>
              <a:tblGrid>
                <a:gridCol w="4310767">
                  <a:extLst>
                    <a:ext uri="{9D8B030D-6E8A-4147-A177-3AD203B41FA5}">
                      <a16:colId xmlns:a16="http://schemas.microsoft.com/office/drawing/2014/main" val="398081162"/>
                    </a:ext>
                  </a:extLst>
                </a:gridCol>
                <a:gridCol w="4226778">
                  <a:extLst>
                    <a:ext uri="{9D8B030D-6E8A-4147-A177-3AD203B41FA5}">
                      <a16:colId xmlns:a16="http://schemas.microsoft.com/office/drawing/2014/main" val="3647254169"/>
                    </a:ext>
                  </a:extLst>
                </a:gridCol>
                <a:gridCol w="2970909">
                  <a:extLst>
                    <a:ext uri="{9D8B030D-6E8A-4147-A177-3AD203B41FA5}">
                      <a16:colId xmlns:a16="http://schemas.microsoft.com/office/drawing/2014/main" val="1641859042"/>
                    </a:ext>
                  </a:extLst>
                </a:gridCol>
              </a:tblGrid>
              <a:tr h="632775">
                <a:tc>
                  <a:txBody>
                    <a:bodyPr/>
                    <a:lstStyle/>
                    <a:p>
                      <a:pPr algn="ctr"/>
                      <a:r>
                        <a:rPr lang="en-US" dirty="0"/>
                        <a:t>Findings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Causes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Resolution</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6546869"/>
                  </a:ext>
                </a:extLst>
              </a:tr>
              <a:tr h="0">
                <a:tc>
                  <a:txBody>
                    <a:bodyPr/>
                    <a:lstStyle/>
                    <a:p>
                      <a:r>
                        <a:rPr lang="en-US" sz="1600" b="1" dirty="0">
                          <a:solidFill>
                            <a:srgbClr val="7030A0"/>
                          </a:solidFill>
                        </a:rPr>
                        <a:t>501</a:t>
                      </a:r>
                      <a:r>
                        <a:rPr lang="en-US" sz="1600" dirty="0"/>
                        <a:t> unique instances where the time Jumpmen arrived at pickup is </a:t>
                      </a:r>
                      <a:r>
                        <a:rPr lang="en-US" sz="1600" b="1" i="1" u="sng" dirty="0"/>
                        <a:t>before</a:t>
                      </a:r>
                      <a:r>
                        <a:rPr lang="en-US" sz="1600" dirty="0"/>
                        <a:t> the time the delivery started.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charset="0"/>
                        <a:buChar char="•"/>
                      </a:pPr>
                      <a:r>
                        <a:rPr lang="en-US" sz="1600" dirty="0" err="1"/>
                        <a:t>Jumpmen</a:t>
                      </a:r>
                      <a:r>
                        <a:rPr lang="en-US" sz="1600" dirty="0"/>
                        <a:t> already at the location before</a:t>
                      </a:r>
                      <a:r>
                        <a:rPr lang="en-US" sz="1600" baseline="0" dirty="0"/>
                        <a:t> </a:t>
                      </a:r>
                      <a:r>
                        <a:rPr lang="en-US" sz="1600" dirty="0"/>
                        <a:t>the delivery started from previous order drop-off</a:t>
                      </a:r>
                    </a:p>
                    <a:p>
                      <a:pPr marL="285750" indent="-285750">
                        <a:buFont typeface="Arial" charset="0"/>
                        <a:buChar char="•"/>
                      </a:pPr>
                      <a:r>
                        <a:rPr lang="en-US" sz="1600" dirty="0"/>
                        <a:t>Fraudulent</a:t>
                      </a:r>
                      <a:r>
                        <a:rPr lang="en-US" sz="1600" baseline="0" dirty="0"/>
                        <a:t> </a:t>
                      </a:r>
                      <a:r>
                        <a:rPr lang="en-US" sz="1600" dirty="0"/>
                        <a:t>reporting of</a:t>
                      </a:r>
                      <a:r>
                        <a:rPr lang="en-US" sz="1600" baseline="0" dirty="0"/>
                        <a:t> pickup arrival time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285750" indent="-285750">
                        <a:buFont typeface="Arial" charset="0"/>
                        <a:buChar char="•"/>
                      </a:pPr>
                      <a:r>
                        <a:rPr lang="en-US" sz="1600" dirty="0"/>
                        <a:t>Double Check Records</a:t>
                      </a:r>
                    </a:p>
                    <a:p>
                      <a:pPr marL="285750" indent="-285750">
                        <a:buFont typeface="Arial" charset="0"/>
                        <a:buChar char="•"/>
                      </a:pPr>
                      <a:r>
                        <a:rPr lang="en-US" sz="1600" dirty="0"/>
                        <a:t>Implement automated</a:t>
                      </a:r>
                      <a:r>
                        <a:rPr lang="en-US" sz="1600" baseline="0" dirty="0"/>
                        <a:t> data validity checks in data pipelining</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638438"/>
                  </a:ext>
                </a:extLst>
              </a:tr>
              <a:tr h="632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Certain questionable delivery times are very long</a:t>
                      </a:r>
                      <a:r>
                        <a:rPr lang="en-US" sz="1600" baseline="0" dirty="0"/>
                        <a:t> (</a:t>
                      </a:r>
                      <a:r>
                        <a:rPr lang="en-US" sz="1600" dirty="0"/>
                        <a:t>Ex. </a:t>
                      </a:r>
                      <a:r>
                        <a:rPr lang="en-US" sz="1600" b="1" dirty="0">
                          <a:solidFill>
                            <a:schemeClr val="accent2">
                              <a:lumMod val="75000"/>
                            </a:schemeClr>
                          </a:solidFill>
                        </a:rPr>
                        <a:t>5 hour </a:t>
                      </a:r>
                      <a:r>
                        <a:rPr lang="en-US" sz="1600" dirty="0"/>
                        <a:t>total delivery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Order was misplaced or</a:t>
                      </a:r>
                      <a:r>
                        <a:rPr lang="en-US" sz="1600" baseline="0" dirty="0"/>
                        <a:t> </a:t>
                      </a:r>
                      <a:r>
                        <a:rPr lang="en-US" sz="1600" dirty="0"/>
                        <a:t>poor data 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9994854"/>
                  </a:ext>
                </a:extLst>
              </a:tr>
            </a:tbl>
          </a:graphicData>
        </a:graphic>
      </p:graphicFrame>
      <p:pic>
        <p:nvPicPr>
          <p:cNvPr id="5" name="Picture 4">
            <a:extLst>
              <a:ext uri="{FF2B5EF4-FFF2-40B4-BE49-F238E27FC236}">
                <a16:creationId xmlns:a16="http://schemas.microsoft.com/office/drawing/2014/main" id="{CE63C516-ABD9-3B4A-B79D-98AD0484A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80" y="4070195"/>
            <a:ext cx="7224859" cy="2595233"/>
          </a:xfrm>
          <a:prstGeom prst="rect">
            <a:avLst/>
          </a:prstGeom>
        </p:spPr>
      </p:pic>
      <p:sp>
        <p:nvSpPr>
          <p:cNvPr id="2" name="Oval 1"/>
          <p:cNvSpPr/>
          <p:nvPr/>
        </p:nvSpPr>
        <p:spPr>
          <a:xfrm>
            <a:off x="7208552" y="5654955"/>
            <a:ext cx="791737" cy="876087"/>
          </a:xfrm>
          <a:prstGeom prst="ellipse">
            <a:avLst/>
          </a:prstGeom>
          <a:noFill/>
          <a:ln w="28575">
            <a:solidFill>
              <a:srgbClr val="EB45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p:cNvCxnSpPr/>
          <p:nvPr/>
        </p:nvCxnSpPr>
        <p:spPr>
          <a:xfrm>
            <a:off x="1092820" y="3889952"/>
            <a:ext cx="6115282" cy="1991104"/>
          </a:xfrm>
          <a:prstGeom prst="bentConnector3">
            <a:avLst>
              <a:gd name="adj1" fmla="val 93946"/>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28C0D53-7730-4930-9417-D7E81D33660F}"/>
              </a:ext>
            </a:extLst>
          </p:cNvPr>
          <p:cNvSpPr txBox="1"/>
          <p:nvPr/>
        </p:nvSpPr>
        <p:spPr>
          <a:xfrm>
            <a:off x="8756806" y="6334619"/>
            <a:ext cx="5313872" cy="553998"/>
          </a:xfrm>
          <a:prstGeom prst="rect">
            <a:avLst/>
          </a:prstGeom>
          <a:noFill/>
        </p:spPr>
        <p:txBody>
          <a:bodyPr wrap="square" rtlCol="0">
            <a:spAutoFit/>
          </a:bodyPr>
          <a:lstStyle/>
          <a:p>
            <a:r>
              <a:rPr lang="en-US" sz="3000" dirty="0">
                <a:solidFill>
                  <a:schemeClr val="tx1">
                    <a:lumMod val="75000"/>
                    <a:lumOff val="25000"/>
                  </a:schemeClr>
                </a:solidFill>
                <a:latin typeface="AnticFont" pitchFamily="2" charset="0"/>
              </a:rPr>
              <a:t>Food Delivery Firm</a:t>
            </a:r>
          </a:p>
        </p:txBody>
      </p:sp>
    </p:spTree>
    <p:extLst>
      <p:ext uri="{BB962C8B-B14F-4D97-AF65-F5344CB8AC3E}">
        <p14:creationId xmlns:p14="http://schemas.microsoft.com/office/powerpoint/2010/main" val="4208787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3416</TotalTime>
  <Words>1327</Words>
  <Application>Microsoft Office PowerPoint</Application>
  <PresentationFormat>Widescreen</PresentationFormat>
  <Paragraphs>126</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AnticFont</vt:lpstr>
      <vt:lpstr>Arial</vt:lpstr>
      <vt:lpstr>Calibri</vt:lpstr>
      <vt:lpstr>Calibri Light</vt:lpstr>
      <vt:lpstr>Office Theme</vt:lpstr>
      <vt:lpstr>Jumpman23 New Market Analysis   Christie Wang July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Christie Wang</dc:title>
  <dc:creator>Michael Yao</dc:creator>
  <cp:lastModifiedBy>Michael Yao</cp:lastModifiedBy>
  <cp:revision>432</cp:revision>
  <dcterms:created xsi:type="dcterms:W3CDTF">2019-07-10T01:57:16Z</dcterms:created>
  <dcterms:modified xsi:type="dcterms:W3CDTF">2019-08-30T19:23:18Z</dcterms:modified>
</cp:coreProperties>
</file>